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264" r:id="rId3"/>
    <p:sldId id="303" r:id="rId4"/>
    <p:sldId id="257" r:id="rId5"/>
    <p:sldId id="258" r:id="rId6"/>
    <p:sldId id="266" r:id="rId7"/>
    <p:sldId id="301" r:id="rId8"/>
    <p:sldId id="286" r:id="rId9"/>
    <p:sldId id="296" r:id="rId10"/>
    <p:sldId id="300" r:id="rId11"/>
    <p:sldId id="295" r:id="rId12"/>
    <p:sldId id="299" r:id="rId13"/>
    <p:sldId id="294" r:id="rId14"/>
    <p:sldId id="265" r:id="rId15"/>
    <p:sldId id="287" r:id="rId16"/>
    <p:sldId id="288" r:id="rId17"/>
    <p:sldId id="289" r:id="rId18"/>
    <p:sldId id="308" r:id="rId19"/>
    <p:sldId id="273" r:id="rId20"/>
    <p:sldId id="310" r:id="rId21"/>
    <p:sldId id="309" r:id="rId22"/>
    <p:sldId id="285" r:id="rId23"/>
    <p:sldId id="307" r:id="rId24"/>
    <p:sldId id="302" r:id="rId25"/>
    <p:sldId id="305" r:id="rId26"/>
    <p:sldId id="304" r:id="rId27"/>
    <p:sldId id="306" r:id="rId28"/>
    <p:sldId id="312" r:id="rId29"/>
    <p:sldId id="269" r:id="rId30"/>
    <p:sldId id="280" r:id="rId31"/>
    <p:sldId id="297" r:id="rId32"/>
    <p:sldId id="298" r:id="rId33"/>
    <p:sldId id="281" r:id="rId34"/>
    <p:sldId id="259" r:id="rId35"/>
    <p:sldId id="270" r:id="rId36"/>
    <p:sldId id="271" r:id="rId37"/>
    <p:sldId id="272" r:id="rId38"/>
    <p:sldId id="267" r:id="rId39"/>
    <p:sldId id="263"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7566"/>
    <p:restoredTop sz="56803"/>
  </p:normalViewPr>
  <p:slideViewPr>
    <p:cSldViewPr snapToGrid="0">
      <p:cViewPr varScale="1">
        <p:scale>
          <a:sx n="54" d="100"/>
          <a:sy n="54" d="100"/>
        </p:scale>
        <p:origin x="129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6F4DE9-2F2B-6246-A6B2-605A9C47809B}" type="doc">
      <dgm:prSet loTypeId="urn:microsoft.com/office/officeart/2005/8/layout/orgChart1" loCatId="" qsTypeId="urn:microsoft.com/office/officeart/2005/8/quickstyle/simple4" qsCatId="simple" csTypeId="urn:microsoft.com/office/officeart/2005/8/colors/accent6_2" csCatId="accent6" phldr="1"/>
      <dgm:spPr/>
      <dgm:t>
        <a:bodyPr/>
        <a:lstStyle/>
        <a:p>
          <a:endParaRPr lang="en-US"/>
        </a:p>
      </dgm:t>
    </dgm:pt>
    <dgm:pt modelId="{0740AF2F-BE34-9443-BAB4-C7FAC060716B}">
      <dgm:prSet phldrT="[Text]"/>
      <dgm:spPr/>
      <dgm:t>
        <a:bodyPr/>
        <a:lstStyle/>
        <a:p>
          <a:r>
            <a:rPr lang="en-US" b="1"/>
            <a:t>Two Parallel Tracks</a:t>
          </a:r>
          <a:endParaRPr lang="en-US"/>
        </a:p>
      </dgm:t>
    </dgm:pt>
    <dgm:pt modelId="{759C5012-1932-5B48-B803-BFFD1BCE67C9}" type="parTrans" cxnId="{209F2908-BA7E-8446-A3B8-46731EA9B0EE}">
      <dgm:prSet/>
      <dgm:spPr/>
      <dgm:t>
        <a:bodyPr/>
        <a:lstStyle/>
        <a:p>
          <a:endParaRPr lang="en-US"/>
        </a:p>
      </dgm:t>
    </dgm:pt>
    <dgm:pt modelId="{371B1DC0-BD6F-974C-AE17-F724AD11347D}" type="sibTrans" cxnId="{209F2908-BA7E-8446-A3B8-46731EA9B0EE}">
      <dgm:prSet/>
      <dgm:spPr/>
      <dgm:t>
        <a:bodyPr/>
        <a:lstStyle/>
        <a:p>
          <a:endParaRPr lang="en-US"/>
        </a:p>
      </dgm:t>
    </dgm:pt>
    <dgm:pt modelId="{F0FEE64B-ABD4-EE44-A9F6-2369AF2E9D2A}">
      <dgm:prSet/>
      <dgm:spPr/>
      <dgm:t>
        <a:bodyPr/>
        <a:lstStyle/>
        <a:p>
          <a:r>
            <a:rPr lang="en-US" b="1"/>
            <a:t>Technical</a:t>
          </a:r>
        </a:p>
      </dgm:t>
    </dgm:pt>
    <dgm:pt modelId="{BCB5C498-E2F2-0A4B-BB6C-F48C1F9C9044}" type="parTrans" cxnId="{7DF59D26-0E03-5348-8E12-1ABAE3F377FB}">
      <dgm:prSet/>
      <dgm:spPr/>
      <dgm:t>
        <a:bodyPr/>
        <a:lstStyle/>
        <a:p>
          <a:endParaRPr lang="en-US"/>
        </a:p>
      </dgm:t>
    </dgm:pt>
    <dgm:pt modelId="{77FD0EF7-DCB4-0E41-AA49-CC8AAADCD91F}" type="sibTrans" cxnId="{7DF59D26-0E03-5348-8E12-1ABAE3F377FB}">
      <dgm:prSet/>
      <dgm:spPr/>
      <dgm:t>
        <a:bodyPr/>
        <a:lstStyle/>
        <a:p>
          <a:endParaRPr lang="en-US"/>
        </a:p>
      </dgm:t>
    </dgm:pt>
    <dgm:pt modelId="{10154FBE-0873-3E4C-B019-3841B33DEA8F}">
      <dgm:prSet/>
      <dgm:spPr/>
      <dgm:t>
        <a:bodyPr/>
        <a:lstStyle/>
        <a:p>
          <a:r>
            <a:rPr lang="en-US" b="1"/>
            <a:t>Professional</a:t>
          </a:r>
        </a:p>
      </dgm:t>
    </dgm:pt>
    <dgm:pt modelId="{BC9AABBA-0FFF-6342-A2CC-60FAD07D812E}" type="parTrans" cxnId="{98072066-9E8A-864D-BFC4-A3AC655546CF}">
      <dgm:prSet/>
      <dgm:spPr/>
      <dgm:t>
        <a:bodyPr/>
        <a:lstStyle/>
        <a:p>
          <a:endParaRPr lang="en-US"/>
        </a:p>
      </dgm:t>
    </dgm:pt>
    <dgm:pt modelId="{502BD62F-309F-4947-A68E-22AF568612C3}" type="sibTrans" cxnId="{98072066-9E8A-864D-BFC4-A3AC655546CF}">
      <dgm:prSet/>
      <dgm:spPr/>
      <dgm:t>
        <a:bodyPr/>
        <a:lstStyle/>
        <a:p>
          <a:endParaRPr lang="en-US"/>
        </a:p>
      </dgm:t>
    </dgm:pt>
    <dgm:pt modelId="{4669840C-2DEA-E241-9D57-D6119D49FC2A}" type="pres">
      <dgm:prSet presAssocID="{196F4DE9-2F2B-6246-A6B2-605A9C47809B}" presName="hierChild1" presStyleCnt="0">
        <dgm:presLayoutVars>
          <dgm:orgChart val="1"/>
          <dgm:chPref val="1"/>
          <dgm:dir/>
          <dgm:animOne val="branch"/>
          <dgm:animLvl val="lvl"/>
          <dgm:resizeHandles/>
        </dgm:presLayoutVars>
      </dgm:prSet>
      <dgm:spPr/>
    </dgm:pt>
    <dgm:pt modelId="{A4A43339-1028-7B4B-8F11-E5D05FA6067F}" type="pres">
      <dgm:prSet presAssocID="{0740AF2F-BE34-9443-BAB4-C7FAC060716B}" presName="hierRoot1" presStyleCnt="0">
        <dgm:presLayoutVars>
          <dgm:hierBranch val="init"/>
        </dgm:presLayoutVars>
      </dgm:prSet>
      <dgm:spPr/>
    </dgm:pt>
    <dgm:pt modelId="{8397DBCF-7BCC-3A4D-864C-6DC067FD4E77}" type="pres">
      <dgm:prSet presAssocID="{0740AF2F-BE34-9443-BAB4-C7FAC060716B}" presName="rootComposite1" presStyleCnt="0"/>
      <dgm:spPr/>
    </dgm:pt>
    <dgm:pt modelId="{453D1A10-6730-5A4F-8B52-0BCA3660C47B}" type="pres">
      <dgm:prSet presAssocID="{0740AF2F-BE34-9443-BAB4-C7FAC060716B}" presName="rootText1" presStyleLbl="node0" presStyleIdx="0" presStyleCnt="1">
        <dgm:presLayoutVars>
          <dgm:chPref val="3"/>
        </dgm:presLayoutVars>
      </dgm:prSet>
      <dgm:spPr/>
    </dgm:pt>
    <dgm:pt modelId="{D716F4D9-BDD9-E840-AE7E-6B1F27898BE0}" type="pres">
      <dgm:prSet presAssocID="{0740AF2F-BE34-9443-BAB4-C7FAC060716B}" presName="rootConnector1" presStyleLbl="node1" presStyleIdx="0" presStyleCnt="0"/>
      <dgm:spPr/>
    </dgm:pt>
    <dgm:pt modelId="{A27D5897-29F7-604E-AA75-D473802F320D}" type="pres">
      <dgm:prSet presAssocID="{0740AF2F-BE34-9443-BAB4-C7FAC060716B}" presName="hierChild2" presStyleCnt="0"/>
      <dgm:spPr/>
    </dgm:pt>
    <dgm:pt modelId="{E7CDD0B0-B756-C34E-BFF3-CF8D5D530C3D}" type="pres">
      <dgm:prSet presAssocID="{BCB5C498-E2F2-0A4B-BB6C-F48C1F9C9044}" presName="Name37" presStyleLbl="parChTrans1D2" presStyleIdx="0" presStyleCnt="2"/>
      <dgm:spPr/>
    </dgm:pt>
    <dgm:pt modelId="{B65AA7FD-F90C-824F-9E79-05BFA9D7ACF5}" type="pres">
      <dgm:prSet presAssocID="{F0FEE64B-ABD4-EE44-A9F6-2369AF2E9D2A}" presName="hierRoot2" presStyleCnt="0">
        <dgm:presLayoutVars>
          <dgm:hierBranch val="init"/>
        </dgm:presLayoutVars>
      </dgm:prSet>
      <dgm:spPr/>
    </dgm:pt>
    <dgm:pt modelId="{5A0BFC96-4016-604D-A1AF-934BAC82BBFF}" type="pres">
      <dgm:prSet presAssocID="{F0FEE64B-ABD4-EE44-A9F6-2369AF2E9D2A}" presName="rootComposite" presStyleCnt="0"/>
      <dgm:spPr/>
    </dgm:pt>
    <dgm:pt modelId="{38CAEA3A-BE20-4444-BD76-A605144EF4CA}" type="pres">
      <dgm:prSet presAssocID="{F0FEE64B-ABD4-EE44-A9F6-2369AF2E9D2A}" presName="rootText" presStyleLbl="node2" presStyleIdx="0" presStyleCnt="2">
        <dgm:presLayoutVars>
          <dgm:chPref val="3"/>
        </dgm:presLayoutVars>
      </dgm:prSet>
      <dgm:spPr/>
    </dgm:pt>
    <dgm:pt modelId="{BA5C6B1D-B923-8E46-8BD3-9A0B418327A6}" type="pres">
      <dgm:prSet presAssocID="{F0FEE64B-ABD4-EE44-A9F6-2369AF2E9D2A}" presName="rootConnector" presStyleLbl="node2" presStyleIdx="0" presStyleCnt="2"/>
      <dgm:spPr/>
    </dgm:pt>
    <dgm:pt modelId="{7B43273C-FD97-D947-AA3B-13C9833B8507}" type="pres">
      <dgm:prSet presAssocID="{F0FEE64B-ABD4-EE44-A9F6-2369AF2E9D2A}" presName="hierChild4" presStyleCnt="0"/>
      <dgm:spPr/>
    </dgm:pt>
    <dgm:pt modelId="{18397051-8D7A-434B-B8C5-6831F3B6488C}" type="pres">
      <dgm:prSet presAssocID="{F0FEE64B-ABD4-EE44-A9F6-2369AF2E9D2A}" presName="hierChild5" presStyleCnt="0"/>
      <dgm:spPr/>
    </dgm:pt>
    <dgm:pt modelId="{4F1D0BFE-8AFD-7147-8DD3-502506431CD8}" type="pres">
      <dgm:prSet presAssocID="{BC9AABBA-0FFF-6342-A2CC-60FAD07D812E}" presName="Name37" presStyleLbl="parChTrans1D2" presStyleIdx="1" presStyleCnt="2"/>
      <dgm:spPr/>
    </dgm:pt>
    <dgm:pt modelId="{0F7E7D92-69A7-6740-9140-0665335FAFAF}" type="pres">
      <dgm:prSet presAssocID="{10154FBE-0873-3E4C-B019-3841B33DEA8F}" presName="hierRoot2" presStyleCnt="0">
        <dgm:presLayoutVars>
          <dgm:hierBranch val="init"/>
        </dgm:presLayoutVars>
      </dgm:prSet>
      <dgm:spPr/>
    </dgm:pt>
    <dgm:pt modelId="{0DB75124-2024-734E-9070-04C248C9184F}" type="pres">
      <dgm:prSet presAssocID="{10154FBE-0873-3E4C-B019-3841B33DEA8F}" presName="rootComposite" presStyleCnt="0"/>
      <dgm:spPr/>
    </dgm:pt>
    <dgm:pt modelId="{AC47E054-77EE-0D45-AFCA-3E6BFB45BE92}" type="pres">
      <dgm:prSet presAssocID="{10154FBE-0873-3E4C-B019-3841B33DEA8F}" presName="rootText" presStyleLbl="node2" presStyleIdx="1" presStyleCnt="2">
        <dgm:presLayoutVars>
          <dgm:chPref val="3"/>
        </dgm:presLayoutVars>
      </dgm:prSet>
      <dgm:spPr/>
    </dgm:pt>
    <dgm:pt modelId="{8FED08E9-ADCE-A147-B165-8470EDF5E2FE}" type="pres">
      <dgm:prSet presAssocID="{10154FBE-0873-3E4C-B019-3841B33DEA8F}" presName="rootConnector" presStyleLbl="node2" presStyleIdx="1" presStyleCnt="2"/>
      <dgm:spPr/>
    </dgm:pt>
    <dgm:pt modelId="{8B39CBA6-E2E9-1B44-B7A6-24D7BF50A28C}" type="pres">
      <dgm:prSet presAssocID="{10154FBE-0873-3E4C-B019-3841B33DEA8F}" presName="hierChild4" presStyleCnt="0"/>
      <dgm:spPr/>
    </dgm:pt>
    <dgm:pt modelId="{8CF88E27-3FF1-0149-BE0F-7A6FC882BEC1}" type="pres">
      <dgm:prSet presAssocID="{10154FBE-0873-3E4C-B019-3841B33DEA8F}" presName="hierChild5" presStyleCnt="0"/>
      <dgm:spPr/>
    </dgm:pt>
    <dgm:pt modelId="{E9706F48-D1FA-1E47-8119-61B91F7B3EE3}" type="pres">
      <dgm:prSet presAssocID="{0740AF2F-BE34-9443-BAB4-C7FAC060716B}" presName="hierChild3" presStyleCnt="0"/>
      <dgm:spPr/>
    </dgm:pt>
  </dgm:ptLst>
  <dgm:cxnLst>
    <dgm:cxn modelId="{209F2908-BA7E-8446-A3B8-46731EA9B0EE}" srcId="{196F4DE9-2F2B-6246-A6B2-605A9C47809B}" destId="{0740AF2F-BE34-9443-BAB4-C7FAC060716B}" srcOrd="0" destOrd="0" parTransId="{759C5012-1932-5B48-B803-BFFD1BCE67C9}" sibTransId="{371B1DC0-BD6F-974C-AE17-F724AD11347D}"/>
    <dgm:cxn modelId="{0C093C21-2D6B-D84C-8751-A029683FDBA7}" type="presOf" srcId="{0740AF2F-BE34-9443-BAB4-C7FAC060716B}" destId="{D716F4D9-BDD9-E840-AE7E-6B1F27898BE0}" srcOrd="1" destOrd="0" presId="urn:microsoft.com/office/officeart/2005/8/layout/orgChart1"/>
    <dgm:cxn modelId="{7DF59D26-0E03-5348-8E12-1ABAE3F377FB}" srcId="{0740AF2F-BE34-9443-BAB4-C7FAC060716B}" destId="{F0FEE64B-ABD4-EE44-A9F6-2369AF2E9D2A}" srcOrd="0" destOrd="0" parTransId="{BCB5C498-E2F2-0A4B-BB6C-F48C1F9C9044}" sibTransId="{77FD0EF7-DCB4-0E41-AA49-CC8AAADCD91F}"/>
    <dgm:cxn modelId="{BAE04A5E-05EE-BF4B-991A-E78A41626A28}" type="presOf" srcId="{BCB5C498-E2F2-0A4B-BB6C-F48C1F9C9044}" destId="{E7CDD0B0-B756-C34E-BFF3-CF8D5D530C3D}" srcOrd="0" destOrd="0" presId="urn:microsoft.com/office/officeart/2005/8/layout/orgChart1"/>
    <dgm:cxn modelId="{4720095F-D061-4B46-A95C-12194BFB55C3}" type="presOf" srcId="{10154FBE-0873-3E4C-B019-3841B33DEA8F}" destId="{8FED08E9-ADCE-A147-B165-8470EDF5E2FE}" srcOrd="1" destOrd="0" presId="urn:microsoft.com/office/officeart/2005/8/layout/orgChart1"/>
    <dgm:cxn modelId="{98072066-9E8A-864D-BFC4-A3AC655546CF}" srcId="{0740AF2F-BE34-9443-BAB4-C7FAC060716B}" destId="{10154FBE-0873-3E4C-B019-3841B33DEA8F}" srcOrd="1" destOrd="0" parTransId="{BC9AABBA-0FFF-6342-A2CC-60FAD07D812E}" sibTransId="{502BD62F-309F-4947-A68E-22AF568612C3}"/>
    <dgm:cxn modelId="{46C7DB79-B8C3-F84C-862B-031F0465A8DA}" type="presOf" srcId="{F0FEE64B-ABD4-EE44-A9F6-2369AF2E9D2A}" destId="{BA5C6B1D-B923-8E46-8BD3-9A0B418327A6}" srcOrd="1" destOrd="0" presId="urn:microsoft.com/office/officeart/2005/8/layout/orgChart1"/>
    <dgm:cxn modelId="{812E6A85-F0BA-EA4B-921B-B66D3A648B02}" type="presOf" srcId="{196F4DE9-2F2B-6246-A6B2-605A9C47809B}" destId="{4669840C-2DEA-E241-9D57-D6119D49FC2A}" srcOrd="0" destOrd="0" presId="urn:microsoft.com/office/officeart/2005/8/layout/orgChart1"/>
    <dgm:cxn modelId="{B0A4F4A3-51BC-124B-833C-951282BFFE44}" type="presOf" srcId="{BC9AABBA-0FFF-6342-A2CC-60FAD07D812E}" destId="{4F1D0BFE-8AFD-7147-8DD3-502506431CD8}" srcOrd="0" destOrd="0" presId="urn:microsoft.com/office/officeart/2005/8/layout/orgChart1"/>
    <dgm:cxn modelId="{3F853DD7-D3D5-464A-BE98-C5FF11190556}" type="presOf" srcId="{0740AF2F-BE34-9443-BAB4-C7FAC060716B}" destId="{453D1A10-6730-5A4F-8B52-0BCA3660C47B}" srcOrd="0" destOrd="0" presId="urn:microsoft.com/office/officeart/2005/8/layout/orgChart1"/>
    <dgm:cxn modelId="{F96BECE2-C3CC-C14E-AB67-5E93BA768D48}" type="presOf" srcId="{F0FEE64B-ABD4-EE44-A9F6-2369AF2E9D2A}" destId="{38CAEA3A-BE20-4444-BD76-A605144EF4CA}" srcOrd="0" destOrd="0" presId="urn:microsoft.com/office/officeart/2005/8/layout/orgChart1"/>
    <dgm:cxn modelId="{9F9A66FE-D805-E346-809C-1CE34119F95D}" type="presOf" srcId="{10154FBE-0873-3E4C-B019-3841B33DEA8F}" destId="{AC47E054-77EE-0D45-AFCA-3E6BFB45BE92}" srcOrd="0" destOrd="0" presId="urn:microsoft.com/office/officeart/2005/8/layout/orgChart1"/>
    <dgm:cxn modelId="{4072640D-EB53-F24C-9A1D-ABBA8F915E54}" type="presParOf" srcId="{4669840C-2DEA-E241-9D57-D6119D49FC2A}" destId="{A4A43339-1028-7B4B-8F11-E5D05FA6067F}" srcOrd="0" destOrd="0" presId="urn:microsoft.com/office/officeart/2005/8/layout/orgChart1"/>
    <dgm:cxn modelId="{93C27AB6-0106-A14B-B0F3-D26ACD87BF49}" type="presParOf" srcId="{A4A43339-1028-7B4B-8F11-E5D05FA6067F}" destId="{8397DBCF-7BCC-3A4D-864C-6DC067FD4E77}" srcOrd="0" destOrd="0" presId="urn:microsoft.com/office/officeart/2005/8/layout/orgChart1"/>
    <dgm:cxn modelId="{CBDA7DF0-0AC9-DF46-A759-43FF03B2EFB0}" type="presParOf" srcId="{8397DBCF-7BCC-3A4D-864C-6DC067FD4E77}" destId="{453D1A10-6730-5A4F-8B52-0BCA3660C47B}" srcOrd="0" destOrd="0" presId="urn:microsoft.com/office/officeart/2005/8/layout/orgChart1"/>
    <dgm:cxn modelId="{2BB74DFA-ACD0-CC41-A491-2721345BC216}" type="presParOf" srcId="{8397DBCF-7BCC-3A4D-864C-6DC067FD4E77}" destId="{D716F4D9-BDD9-E840-AE7E-6B1F27898BE0}" srcOrd="1" destOrd="0" presId="urn:microsoft.com/office/officeart/2005/8/layout/orgChart1"/>
    <dgm:cxn modelId="{C3690D19-62A4-FE46-B5ED-F216660FE3CB}" type="presParOf" srcId="{A4A43339-1028-7B4B-8F11-E5D05FA6067F}" destId="{A27D5897-29F7-604E-AA75-D473802F320D}" srcOrd="1" destOrd="0" presId="urn:microsoft.com/office/officeart/2005/8/layout/orgChart1"/>
    <dgm:cxn modelId="{780E8EDC-6A5E-3048-B422-C65206B0E7BC}" type="presParOf" srcId="{A27D5897-29F7-604E-AA75-D473802F320D}" destId="{E7CDD0B0-B756-C34E-BFF3-CF8D5D530C3D}" srcOrd="0" destOrd="0" presId="urn:microsoft.com/office/officeart/2005/8/layout/orgChart1"/>
    <dgm:cxn modelId="{A833CE55-0EFE-E74E-A811-B0D3F7E07D8A}" type="presParOf" srcId="{A27D5897-29F7-604E-AA75-D473802F320D}" destId="{B65AA7FD-F90C-824F-9E79-05BFA9D7ACF5}" srcOrd="1" destOrd="0" presId="urn:microsoft.com/office/officeart/2005/8/layout/orgChart1"/>
    <dgm:cxn modelId="{31F3C16F-F7DA-5E49-8E46-F7C2FE4080F5}" type="presParOf" srcId="{B65AA7FD-F90C-824F-9E79-05BFA9D7ACF5}" destId="{5A0BFC96-4016-604D-A1AF-934BAC82BBFF}" srcOrd="0" destOrd="0" presId="urn:microsoft.com/office/officeart/2005/8/layout/orgChart1"/>
    <dgm:cxn modelId="{0B6017EB-7823-BC42-AF63-5DD6036D89B4}" type="presParOf" srcId="{5A0BFC96-4016-604D-A1AF-934BAC82BBFF}" destId="{38CAEA3A-BE20-4444-BD76-A605144EF4CA}" srcOrd="0" destOrd="0" presId="urn:microsoft.com/office/officeart/2005/8/layout/orgChart1"/>
    <dgm:cxn modelId="{C65E0D3B-4A32-924A-9473-03A22EBC4783}" type="presParOf" srcId="{5A0BFC96-4016-604D-A1AF-934BAC82BBFF}" destId="{BA5C6B1D-B923-8E46-8BD3-9A0B418327A6}" srcOrd="1" destOrd="0" presId="urn:microsoft.com/office/officeart/2005/8/layout/orgChart1"/>
    <dgm:cxn modelId="{CC599DC3-2C08-064A-B558-C2477BD4ABF1}" type="presParOf" srcId="{B65AA7FD-F90C-824F-9E79-05BFA9D7ACF5}" destId="{7B43273C-FD97-D947-AA3B-13C9833B8507}" srcOrd="1" destOrd="0" presId="urn:microsoft.com/office/officeart/2005/8/layout/orgChart1"/>
    <dgm:cxn modelId="{014D30AC-89C9-2B42-AF1C-F85980F1E1A2}" type="presParOf" srcId="{B65AA7FD-F90C-824F-9E79-05BFA9D7ACF5}" destId="{18397051-8D7A-434B-B8C5-6831F3B6488C}" srcOrd="2" destOrd="0" presId="urn:microsoft.com/office/officeart/2005/8/layout/orgChart1"/>
    <dgm:cxn modelId="{3AA422D9-C36B-7941-9E0C-3608C391DD4E}" type="presParOf" srcId="{A27D5897-29F7-604E-AA75-D473802F320D}" destId="{4F1D0BFE-8AFD-7147-8DD3-502506431CD8}" srcOrd="2" destOrd="0" presId="urn:microsoft.com/office/officeart/2005/8/layout/orgChart1"/>
    <dgm:cxn modelId="{623A4C91-8C16-9A4C-AB63-965DF4752388}" type="presParOf" srcId="{A27D5897-29F7-604E-AA75-D473802F320D}" destId="{0F7E7D92-69A7-6740-9140-0665335FAFAF}" srcOrd="3" destOrd="0" presId="urn:microsoft.com/office/officeart/2005/8/layout/orgChart1"/>
    <dgm:cxn modelId="{8F903CAE-32ED-3444-A403-28EC8B3258C1}" type="presParOf" srcId="{0F7E7D92-69A7-6740-9140-0665335FAFAF}" destId="{0DB75124-2024-734E-9070-04C248C9184F}" srcOrd="0" destOrd="0" presId="urn:microsoft.com/office/officeart/2005/8/layout/orgChart1"/>
    <dgm:cxn modelId="{DCF73394-F055-594C-809C-B1746A6DE1E3}" type="presParOf" srcId="{0DB75124-2024-734E-9070-04C248C9184F}" destId="{AC47E054-77EE-0D45-AFCA-3E6BFB45BE92}" srcOrd="0" destOrd="0" presId="urn:microsoft.com/office/officeart/2005/8/layout/orgChart1"/>
    <dgm:cxn modelId="{09644058-C96F-6F42-AD5E-0D7BC2A4D92C}" type="presParOf" srcId="{0DB75124-2024-734E-9070-04C248C9184F}" destId="{8FED08E9-ADCE-A147-B165-8470EDF5E2FE}" srcOrd="1" destOrd="0" presId="urn:microsoft.com/office/officeart/2005/8/layout/orgChart1"/>
    <dgm:cxn modelId="{26CCDE0F-6B7C-EB49-B7F7-47B1FDD32391}" type="presParOf" srcId="{0F7E7D92-69A7-6740-9140-0665335FAFAF}" destId="{8B39CBA6-E2E9-1B44-B7A6-24D7BF50A28C}" srcOrd="1" destOrd="0" presId="urn:microsoft.com/office/officeart/2005/8/layout/orgChart1"/>
    <dgm:cxn modelId="{E2CE3A31-97F7-8844-824E-14334B536BDB}" type="presParOf" srcId="{0F7E7D92-69A7-6740-9140-0665335FAFAF}" destId="{8CF88E27-3FF1-0149-BE0F-7A6FC882BEC1}" srcOrd="2" destOrd="0" presId="urn:microsoft.com/office/officeart/2005/8/layout/orgChart1"/>
    <dgm:cxn modelId="{B69D5195-0FC0-7D4A-BC48-7B4618FD1A75}" type="presParOf" srcId="{A4A43339-1028-7B4B-8F11-E5D05FA6067F}" destId="{E9706F48-D1FA-1E47-8119-61B91F7B3EE3}"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0F30B41-4E5E-44A1-8D16-32F573317480}" type="doc">
      <dgm:prSet loTypeId="urn:microsoft.com/office/officeart/2005/8/layout/list1" loCatId="list" qsTypeId="urn:microsoft.com/office/officeart/2005/8/quickstyle/simple4" qsCatId="simple" csTypeId="urn:microsoft.com/office/officeart/2005/8/colors/colorful5" csCatId="colorful" phldr="1"/>
      <dgm:spPr/>
      <dgm:t>
        <a:bodyPr/>
        <a:lstStyle/>
        <a:p>
          <a:endParaRPr lang="en-US"/>
        </a:p>
      </dgm:t>
    </dgm:pt>
    <dgm:pt modelId="{2769ED3F-43BC-4972-8095-982FA55C88FA}">
      <dgm:prSet/>
      <dgm:spPr/>
      <dgm:t>
        <a:bodyPr/>
        <a:lstStyle/>
        <a:p>
          <a:r>
            <a:rPr lang="en-US"/>
            <a:t>CFO:</a:t>
          </a:r>
        </a:p>
      </dgm:t>
    </dgm:pt>
    <dgm:pt modelId="{3E16DA3E-F610-4A76-8E23-09552225349A}" type="parTrans" cxnId="{A2358FA5-15A5-4387-849A-32F4270E3407}">
      <dgm:prSet/>
      <dgm:spPr/>
      <dgm:t>
        <a:bodyPr/>
        <a:lstStyle/>
        <a:p>
          <a:endParaRPr lang="en-US"/>
        </a:p>
      </dgm:t>
    </dgm:pt>
    <dgm:pt modelId="{2AE9FFCA-7031-4DDB-9691-BD8954A47B03}" type="sibTrans" cxnId="{A2358FA5-15A5-4387-849A-32F4270E3407}">
      <dgm:prSet/>
      <dgm:spPr/>
      <dgm:t>
        <a:bodyPr/>
        <a:lstStyle/>
        <a:p>
          <a:endParaRPr lang="en-US"/>
        </a:p>
      </dgm:t>
    </dgm:pt>
    <dgm:pt modelId="{22269035-910A-4C94-87A9-66F9B446B211}">
      <dgm:prSet/>
      <dgm:spPr/>
      <dgm:t>
        <a:bodyPr/>
        <a:lstStyle/>
        <a:p>
          <a:r>
            <a:rPr lang="en-US"/>
            <a:t>Know the financials, in and out</a:t>
          </a:r>
        </a:p>
      </dgm:t>
    </dgm:pt>
    <dgm:pt modelId="{551BF81E-ACA3-4A11-8C83-BACE9CCCB448}" type="parTrans" cxnId="{467C5494-0AC9-4002-88FD-8FF34386A13E}">
      <dgm:prSet/>
      <dgm:spPr/>
      <dgm:t>
        <a:bodyPr/>
        <a:lstStyle/>
        <a:p>
          <a:endParaRPr lang="en-US"/>
        </a:p>
      </dgm:t>
    </dgm:pt>
    <dgm:pt modelId="{82C9854F-9EFA-4715-BDB7-6D278E3BFCE7}" type="sibTrans" cxnId="{467C5494-0AC9-4002-88FD-8FF34386A13E}">
      <dgm:prSet/>
      <dgm:spPr/>
      <dgm:t>
        <a:bodyPr/>
        <a:lstStyle/>
        <a:p>
          <a:endParaRPr lang="en-US"/>
        </a:p>
      </dgm:t>
    </dgm:pt>
    <dgm:pt modelId="{4BD65AA2-FD55-43AA-B3F5-C2C9E8DFC55A}">
      <dgm:prSet/>
      <dgm:spPr/>
      <dgm:t>
        <a:bodyPr/>
        <a:lstStyle/>
        <a:p>
          <a:r>
            <a:rPr lang="en-US"/>
            <a:t>What is the risk of not doing a project like this?</a:t>
          </a:r>
        </a:p>
      </dgm:t>
    </dgm:pt>
    <dgm:pt modelId="{1850FC1F-76AF-434B-BC5A-DB6FC5F1F6CC}" type="parTrans" cxnId="{C07F9554-7639-4AE2-BB26-DD2B6286788F}">
      <dgm:prSet/>
      <dgm:spPr/>
      <dgm:t>
        <a:bodyPr/>
        <a:lstStyle/>
        <a:p>
          <a:endParaRPr lang="en-US"/>
        </a:p>
      </dgm:t>
    </dgm:pt>
    <dgm:pt modelId="{33B1F02D-B200-45CC-A8FA-61EC95E44E67}" type="sibTrans" cxnId="{C07F9554-7639-4AE2-BB26-DD2B6286788F}">
      <dgm:prSet/>
      <dgm:spPr/>
      <dgm:t>
        <a:bodyPr/>
        <a:lstStyle/>
        <a:p>
          <a:endParaRPr lang="en-US"/>
        </a:p>
      </dgm:t>
    </dgm:pt>
    <dgm:pt modelId="{C055B275-F73C-4CDA-8BD5-C5402EB1F179}">
      <dgm:prSet/>
      <dgm:spPr/>
      <dgm:t>
        <a:bodyPr/>
        <a:lstStyle/>
        <a:p>
          <a:r>
            <a:rPr lang="en-US"/>
            <a:t>CTO:</a:t>
          </a:r>
        </a:p>
      </dgm:t>
    </dgm:pt>
    <dgm:pt modelId="{3A6FBEF2-A5E9-44DA-8CB7-5B1897810730}" type="parTrans" cxnId="{99AEBF50-91B7-44BE-AEE6-34DDEE835AFD}">
      <dgm:prSet/>
      <dgm:spPr/>
      <dgm:t>
        <a:bodyPr/>
        <a:lstStyle/>
        <a:p>
          <a:endParaRPr lang="en-US"/>
        </a:p>
      </dgm:t>
    </dgm:pt>
    <dgm:pt modelId="{1D1F3363-02D9-4DFC-8B37-6FDC24E21097}" type="sibTrans" cxnId="{99AEBF50-91B7-44BE-AEE6-34DDEE835AFD}">
      <dgm:prSet/>
      <dgm:spPr/>
      <dgm:t>
        <a:bodyPr/>
        <a:lstStyle/>
        <a:p>
          <a:endParaRPr lang="en-US"/>
        </a:p>
      </dgm:t>
    </dgm:pt>
    <dgm:pt modelId="{D9C6F0E4-3938-46F5-80AA-56B9A361DF52}">
      <dgm:prSet/>
      <dgm:spPr/>
      <dgm:t>
        <a:bodyPr/>
        <a:lstStyle/>
        <a:p>
          <a:r>
            <a:rPr lang="en-US"/>
            <a:t>Scalability, reliability, security</a:t>
          </a:r>
        </a:p>
      </dgm:t>
    </dgm:pt>
    <dgm:pt modelId="{DE513A27-E56C-4F2B-B1FD-6AC6C167F70B}" type="parTrans" cxnId="{9D19E57F-2425-446B-BBC2-CD4C84DC2F15}">
      <dgm:prSet/>
      <dgm:spPr/>
      <dgm:t>
        <a:bodyPr/>
        <a:lstStyle/>
        <a:p>
          <a:endParaRPr lang="en-US"/>
        </a:p>
      </dgm:t>
    </dgm:pt>
    <dgm:pt modelId="{3AC6D9BA-120D-4BFD-940A-B696BF065414}" type="sibTrans" cxnId="{9D19E57F-2425-446B-BBC2-CD4C84DC2F15}">
      <dgm:prSet/>
      <dgm:spPr/>
      <dgm:t>
        <a:bodyPr/>
        <a:lstStyle/>
        <a:p>
          <a:endParaRPr lang="en-US"/>
        </a:p>
      </dgm:t>
    </dgm:pt>
    <dgm:pt modelId="{9B6D125F-808D-4C51-956E-0F7D7EB0FC6A}">
      <dgm:prSet/>
      <dgm:spPr/>
      <dgm:t>
        <a:bodyPr/>
        <a:lstStyle/>
        <a:p>
          <a:r>
            <a:rPr lang="en-US"/>
            <a:t>How this meets their roadmap and goals</a:t>
          </a:r>
        </a:p>
      </dgm:t>
    </dgm:pt>
    <dgm:pt modelId="{18F2689E-31D6-4AE2-B544-39405DEA7711}" type="parTrans" cxnId="{F79FAF05-F772-48CE-8997-75E3AD9D4A3E}">
      <dgm:prSet/>
      <dgm:spPr/>
      <dgm:t>
        <a:bodyPr/>
        <a:lstStyle/>
        <a:p>
          <a:endParaRPr lang="en-US"/>
        </a:p>
      </dgm:t>
    </dgm:pt>
    <dgm:pt modelId="{D1B0DD4E-21EE-4816-9262-49D71F56AF6F}" type="sibTrans" cxnId="{F79FAF05-F772-48CE-8997-75E3AD9D4A3E}">
      <dgm:prSet/>
      <dgm:spPr/>
      <dgm:t>
        <a:bodyPr/>
        <a:lstStyle/>
        <a:p>
          <a:endParaRPr lang="en-US"/>
        </a:p>
      </dgm:t>
    </dgm:pt>
    <dgm:pt modelId="{6731F9C4-19B8-4B1C-A919-BD0E7D56CB78}">
      <dgm:prSet/>
      <dgm:spPr/>
      <dgm:t>
        <a:bodyPr/>
        <a:lstStyle/>
        <a:p>
          <a:r>
            <a:rPr lang="en-US"/>
            <a:t>Organization can grow with this design</a:t>
          </a:r>
        </a:p>
      </dgm:t>
    </dgm:pt>
    <dgm:pt modelId="{2DFD8B83-E1BA-4393-99C8-1D6D89C6F0F6}" type="parTrans" cxnId="{AA69722F-06B2-4521-B232-EE2B5FB3122C}">
      <dgm:prSet/>
      <dgm:spPr/>
      <dgm:t>
        <a:bodyPr/>
        <a:lstStyle/>
        <a:p>
          <a:endParaRPr lang="en-US"/>
        </a:p>
      </dgm:t>
    </dgm:pt>
    <dgm:pt modelId="{229A701F-5620-40E0-BE1E-B73A32B81E0E}" type="sibTrans" cxnId="{AA69722F-06B2-4521-B232-EE2B5FB3122C}">
      <dgm:prSet/>
      <dgm:spPr/>
      <dgm:t>
        <a:bodyPr/>
        <a:lstStyle/>
        <a:p>
          <a:endParaRPr lang="en-US"/>
        </a:p>
      </dgm:t>
    </dgm:pt>
    <dgm:pt modelId="{748995A1-B679-7042-A7B4-D92F097BEA23}" type="pres">
      <dgm:prSet presAssocID="{60F30B41-4E5E-44A1-8D16-32F573317480}" presName="linear" presStyleCnt="0">
        <dgm:presLayoutVars>
          <dgm:dir/>
          <dgm:animLvl val="lvl"/>
          <dgm:resizeHandles val="exact"/>
        </dgm:presLayoutVars>
      </dgm:prSet>
      <dgm:spPr/>
    </dgm:pt>
    <dgm:pt modelId="{5DA62E0C-B791-B845-A1A3-46A5A776D3FB}" type="pres">
      <dgm:prSet presAssocID="{2769ED3F-43BC-4972-8095-982FA55C88FA}" presName="parentLin" presStyleCnt="0"/>
      <dgm:spPr/>
    </dgm:pt>
    <dgm:pt modelId="{417AD07B-863D-3F48-BE19-D742442F8F85}" type="pres">
      <dgm:prSet presAssocID="{2769ED3F-43BC-4972-8095-982FA55C88FA}" presName="parentLeftMargin" presStyleLbl="node1" presStyleIdx="0" presStyleCnt="2"/>
      <dgm:spPr/>
    </dgm:pt>
    <dgm:pt modelId="{45FB8733-6B63-3A45-91A7-C4E3C1D18B9D}" type="pres">
      <dgm:prSet presAssocID="{2769ED3F-43BC-4972-8095-982FA55C88FA}" presName="parentText" presStyleLbl="node1" presStyleIdx="0" presStyleCnt="2">
        <dgm:presLayoutVars>
          <dgm:chMax val="0"/>
          <dgm:bulletEnabled val="1"/>
        </dgm:presLayoutVars>
      </dgm:prSet>
      <dgm:spPr/>
    </dgm:pt>
    <dgm:pt modelId="{EA92F15C-DB6D-5F41-AB46-35849B8D4454}" type="pres">
      <dgm:prSet presAssocID="{2769ED3F-43BC-4972-8095-982FA55C88FA}" presName="negativeSpace" presStyleCnt="0"/>
      <dgm:spPr/>
    </dgm:pt>
    <dgm:pt modelId="{364583D1-2EE6-9E4D-8887-9993A34D8479}" type="pres">
      <dgm:prSet presAssocID="{2769ED3F-43BC-4972-8095-982FA55C88FA}" presName="childText" presStyleLbl="conFgAcc1" presStyleIdx="0" presStyleCnt="2">
        <dgm:presLayoutVars>
          <dgm:bulletEnabled val="1"/>
        </dgm:presLayoutVars>
      </dgm:prSet>
      <dgm:spPr/>
    </dgm:pt>
    <dgm:pt modelId="{D6507DCE-8CC0-7B43-86A7-D45F5BF1C2B6}" type="pres">
      <dgm:prSet presAssocID="{2AE9FFCA-7031-4DDB-9691-BD8954A47B03}" presName="spaceBetweenRectangles" presStyleCnt="0"/>
      <dgm:spPr/>
    </dgm:pt>
    <dgm:pt modelId="{714887CD-6324-DE4F-8064-7BE26CD19BCC}" type="pres">
      <dgm:prSet presAssocID="{C055B275-F73C-4CDA-8BD5-C5402EB1F179}" presName="parentLin" presStyleCnt="0"/>
      <dgm:spPr/>
    </dgm:pt>
    <dgm:pt modelId="{E92A69B6-1B6F-374C-9A83-651C94ADA45D}" type="pres">
      <dgm:prSet presAssocID="{C055B275-F73C-4CDA-8BD5-C5402EB1F179}" presName="parentLeftMargin" presStyleLbl="node1" presStyleIdx="0" presStyleCnt="2"/>
      <dgm:spPr/>
    </dgm:pt>
    <dgm:pt modelId="{6FA2C80D-7A29-7F4F-894D-9A0D43A68A35}" type="pres">
      <dgm:prSet presAssocID="{C055B275-F73C-4CDA-8BD5-C5402EB1F179}" presName="parentText" presStyleLbl="node1" presStyleIdx="1" presStyleCnt="2">
        <dgm:presLayoutVars>
          <dgm:chMax val="0"/>
          <dgm:bulletEnabled val="1"/>
        </dgm:presLayoutVars>
      </dgm:prSet>
      <dgm:spPr/>
    </dgm:pt>
    <dgm:pt modelId="{652A692E-1576-A04B-B771-98275163924D}" type="pres">
      <dgm:prSet presAssocID="{C055B275-F73C-4CDA-8BD5-C5402EB1F179}" presName="negativeSpace" presStyleCnt="0"/>
      <dgm:spPr/>
    </dgm:pt>
    <dgm:pt modelId="{21F35F1A-55F3-504B-A0C1-E1F575D675EA}" type="pres">
      <dgm:prSet presAssocID="{C055B275-F73C-4CDA-8BD5-C5402EB1F179}" presName="childText" presStyleLbl="conFgAcc1" presStyleIdx="1" presStyleCnt="2">
        <dgm:presLayoutVars>
          <dgm:bulletEnabled val="1"/>
        </dgm:presLayoutVars>
      </dgm:prSet>
      <dgm:spPr/>
    </dgm:pt>
  </dgm:ptLst>
  <dgm:cxnLst>
    <dgm:cxn modelId="{F79FAF05-F772-48CE-8997-75E3AD9D4A3E}" srcId="{C055B275-F73C-4CDA-8BD5-C5402EB1F179}" destId="{9B6D125F-808D-4C51-956E-0F7D7EB0FC6A}" srcOrd="1" destOrd="0" parTransId="{18F2689E-31D6-4AE2-B544-39405DEA7711}" sibTransId="{D1B0DD4E-21EE-4816-9262-49D71F56AF6F}"/>
    <dgm:cxn modelId="{3072350E-CECC-0F4A-851E-C2B45A67C1BB}" type="presOf" srcId="{C055B275-F73C-4CDA-8BD5-C5402EB1F179}" destId="{E92A69B6-1B6F-374C-9A83-651C94ADA45D}" srcOrd="0" destOrd="0" presId="urn:microsoft.com/office/officeart/2005/8/layout/list1"/>
    <dgm:cxn modelId="{AA69722F-06B2-4521-B232-EE2B5FB3122C}" srcId="{C055B275-F73C-4CDA-8BD5-C5402EB1F179}" destId="{6731F9C4-19B8-4B1C-A919-BD0E7D56CB78}" srcOrd="2" destOrd="0" parTransId="{2DFD8B83-E1BA-4393-99C8-1D6D89C6F0F6}" sibTransId="{229A701F-5620-40E0-BE1E-B73A32B81E0E}"/>
    <dgm:cxn modelId="{1A0BDD3C-583B-1B45-B727-E4CEC06538BA}" type="presOf" srcId="{22269035-910A-4C94-87A9-66F9B446B211}" destId="{364583D1-2EE6-9E4D-8887-9993A34D8479}" srcOrd="0" destOrd="0" presId="urn:microsoft.com/office/officeart/2005/8/layout/list1"/>
    <dgm:cxn modelId="{99AEBF50-91B7-44BE-AEE6-34DDEE835AFD}" srcId="{60F30B41-4E5E-44A1-8D16-32F573317480}" destId="{C055B275-F73C-4CDA-8BD5-C5402EB1F179}" srcOrd="1" destOrd="0" parTransId="{3A6FBEF2-A5E9-44DA-8CB7-5B1897810730}" sibTransId="{1D1F3363-02D9-4DFC-8B37-6FDC24E21097}"/>
    <dgm:cxn modelId="{C07F9554-7639-4AE2-BB26-DD2B6286788F}" srcId="{2769ED3F-43BC-4972-8095-982FA55C88FA}" destId="{4BD65AA2-FD55-43AA-B3F5-C2C9E8DFC55A}" srcOrd="1" destOrd="0" parTransId="{1850FC1F-76AF-434B-BC5A-DB6FC5F1F6CC}" sibTransId="{33B1F02D-B200-45CC-A8FA-61EC95E44E67}"/>
    <dgm:cxn modelId="{DA04C556-2707-C24B-9173-DE2465A32A1D}" type="presOf" srcId="{2769ED3F-43BC-4972-8095-982FA55C88FA}" destId="{45FB8733-6B63-3A45-91A7-C4E3C1D18B9D}" srcOrd="1" destOrd="0" presId="urn:microsoft.com/office/officeart/2005/8/layout/list1"/>
    <dgm:cxn modelId="{8D195E7B-579E-B34E-8135-003531667991}" type="presOf" srcId="{4BD65AA2-FD55-43AA-B3F5-C2C9E8DFC55A}" destId="{364583D1-2EE6-9E4D-8887-9993A34D8479}" srcOrd="0" destOrd="1" presId="urn:microsoft.com/office/officeart/2005/8/layout/list1"/>
    <dgm:cxn modelId="{9D19E57F-2425-446B-BBC2-CD4C84DC2F15}" srcId="{C055B275-F73C-4CDA-8BD5-C5402EB1F179}" destId="{D9C6F0E4-3938-46F5-80AA-56B9A361DF52}" srcOrd="0" destOrd="0" parTransId="{DE513A27-E56C-4F2B-B1FD-6AC6C167F70B}" sibTransId="{3AC6D9BA-120D-4BFD-940A-B696BF065414}"/>
    <dgm:cxn modelId="{467C5494-0AC9-4002-88FD-8FF34386A13E}" srcId="{2769ED3F-43BC-4972-8095-982FA55C88FA}" destId="{22269035-910A-4C94-87A9-66F9B446B211}" srcOrd="0" destOrd="0" parTransId="{551BF81E-ACA3-4A11-8C83-BACE9CCCB448}" sibTransId="{82C9854F-9EFA-4715-BDB7-6D278E3BFCE7}"/>
    <dgm:cxn modelId="{C21D8A94-12FD-4740-A1FF-B111C5E6CFE5}" type="presOf" srcId="{9B6D125F-808D-4C51-956E-0F7D7EB0FC6A}" destId="{21F35F1A-55F3-504B-A0C1-E1F575D675EA}" srcOrd="0" destOrd="1" presId="urn:microsoft.com/office/officeart/2005/8/layout/list1"/>
    <dgm:cxn modelId="{E1E05F9E-E009-3C49-AB24-4BABB769F609}" type="presOf" srcId="{60F30B41-4E5E-44A1-8D16-32F573317480}" destId="{748995A1-B679-7042-A7B4-D92F097BEA23}" srcOrd="0" destOrd="0" presId="urn:microsoft.com/office/officeart/2005/8/layout/list1"/>
    <dgm:cxn modelId="{184F3AA1-ACA7-9746-906C-39931615BB7E}" type="presOf" srcId="{2769ED3F-43BC-4972-8095-982FA55C88FA}" destId="{417AD07B-863D-3F48-BE19-D742442F8F85}" srcOrd="0" destOrd="0" presId="urn:microsoft.com/office/officeart/2005/8/layout/list1"/>
    <dgm:cxn modelId="{BC97EBA3-0525-3D49-9B2C-1DD26F7BF51D}" type="presOf" srcId="{C055B275-F73C-4CDA-8BD5-C5402EB1F179}" destId="{6FA2C80D-7A29-7F4F-894D-9A0D43A68A35}" srcOrd="1" destOrd="0" presId="urn:microsoft.com/office/officeart/2005/8/layout/list1"/>
    <dgm:cxn modelId="{A2358FA5-15A5-4387-849A-32F4270E3407}" srcId="{60F30B41-4E5E-44A1-8D16-32F573317480}" destId="{2769ED3F-43BC-4972-8095-982FA55C88FA}" srcOrd="0" destOrd="0" parTransId="{3E16DA3E-F610-4A76-8E23-09552225349A}" sibTransId="{2AE9FFCA-7031-4DDB-9691-BD8954A47B03}"/>
    <dgm:cxn modelId="{61BD77AC-2BC1-A74E-98F4-E523967C2BF6}" type="presOf" srcId="{6731F9C4-19B8-4B1C-A919-BD0E7D56CB78}" destId="{21F35F1A-55F3-504B-A0C1-E1F575D675EA}" srcOrd="0" destOrd="2" presId="urn:microsoft.com/office/officeart/2005/8/layout/list1"/>
    <dgm:cxn modelId="{F961FDBC-A299-4246-B60A-827D1D7DD937}" type="presOf" srcId="{D9C6F0E4-3938-46F5-80AA-56B9A361DF52}" destId="{21F35F1A-55F3-504B-A0C1-E1F575D675EA}" srcOrd="0" destOrd="0" presId="urn:microsoft.com/office/officeart/2005/8/layout/list1"/>
    <dgm:cxn modelId="{4676B953-47B7-D742-8E07-5BF4BE64F86A}" type="presParOf" srcId="{748995A1-B679-7042-A7B4-D92F097BEA23}" destId="{5DA62E0C-B791-B845-A1A3-46A5A776D3FB}" srcOrd="0" destOrd="0" presId="urn:microsoft.com/office/officeart/2005/8/layout/list1"/>
    <dgm:cxn modelId="{1CB1D10C-6C9C-7F49-AA4C-51A6FA79B83A}" type="presParOf" srcId="{5DA62E0C-B791-B845-A1A3-46A5A776D3FB}" destId="{417AD07B-863D-3F48-BE19-D742442F8F85}" srcOrd="0" destOrd="0" presId="urn:microsoft.com/office/officeart/2005/8/layout/list1"/>
    <dgm:cxn modelId="{ED10041A-43AE-2E4F-BB10-E5254AD11C68}" type="presParOf" srcId="{5DA62E0C-B791-B845-A1A3-46A5A776D3FB}" destId="{45FB8733-6B63-3A45-91A7-C4E3C1D18B9D}" srcOrd="1" destOrd="0" presId="urn:microsoft.com/office/officeart/2005/8/layout/list1"/>
    <dgm:cxn modelId="{21CB46C9-2237-E141-AC47-97C219E9923E}" type="presParOf" srcId="{748995A1-B679-7042-A7B4-D92F097BEA23}" destId="{EA92F15C-DB6D-5F41-AB46-35849B8D4454}" srcOrd="1" destOrd="0" presId="urn:microsoft.com/office/officeart/2005/8/layout/list1"/>
    <dgm:cxn modelId="{2E086864-3BC8-7248-B144-4BB2865A8D97}" type="presParOf" srcId="{748995A1-B679-7042-A7B4-D92F097BEA23}" destId="{364583D1-2EE6-9E4D-8887-9993A34D8479}" srcOrd="2" destOrd="0" presId="urn:microsoft.com/office/officeart/2005/8/layout/list1"/>
    <dgm:cxn modelId="{256C3C84-8076-204A-9530-39DEC590DCD5}" type="presParOf" srcId="{748995A1-B679-7042-A7B4-D92F097BEA23}" destId="{D6507DCE-8CC0-7B43-86A7-D45F5BF1C2B6}" srcOrd="3" destOrd="0" presId="urn:microsoft.com/office/officeart/2005/8/layout/list1"/>
    <dgm:cxn modelId="{55BB606C-CCDB-AA42-A474-E9E175DB8DC3}" type="presParOf" srcId="{748995A1-B679-7042-A7B4-D92F097BEA23}" destId="{714887CD-6324-DE4F-8064-7BE26CD19BCC}" srcOrd="4" destOrd="0" presId="urn:microsoft.com/office/officeart/2005/8/layout/list1"/>
    <dgm:cxn modelId="{27539DFA-0F2D-034F-A5CE-5AC06E5AD22E}" type="presParOf" srcId="{714887CD-6324-DE4F-8064-7BE26CD19BCC}" destId="{E92A69B6-1B6F-374C-9A83-651C94ADA45D}" srcOrd="0" destOrd="0" presId="urn:microsoft.com/office/officeart/2005/8/layout/list1"/>
    <dgm:cxn modelId="{D92614CB-1ABE-8748-BD93-D0ABED8EBC19}" type="presParOf" srcId="{714887CD-6324-DE4F-8064-7BE26CD19BCC}" destId="{6FA2C80D-7A29-7F4F-894D-9A0D43A68A35}" srcOrd="1" destOrd="0" presId="urn:microsoft.com/office/officeart/2005/8/layout/list1"/>
    <dgm:cxn modelId="{F845EAE4-C994-744D-9378-64132C7DB8CF}" type="presParOf" srcId="{748995A1-B679-7042-A7B4-D92F097BEA23}" destId="{652A692E-1576-A04B-B771-98275163924D}" srcOrd="5" destOrd="0" presId="urn:microsoft.com/office/officeart/2005/8/layout/list1"/>
    <dgm:cxn modelId="{F63AE079-F937-544C-8184-EC6BFB9B47D0}" type="presParOf" srcId="{748995A1-B679-7042-A7B4-D92F097BEA23}" destId="{21F35F1A-55F3-504B-A0C1-E1F575D675EA}"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012A19E-B87D-41B5-97E4-A37AEB5101FD}"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AE3034D1-C3C2-41DE-8A0A-3812F0809D66}">
      <dgm:prSet/>
      <dgm:spPr/>
      <dgm:t>
        <a:bodyPr/>
        <a:lstStyle/>
        <a:p>
          <a:r>
            <a:rPr lang="en-US"/>
            <a:t>Training</a:t>
          </a:r>
        </a:p>
      </dgm:t>
    </dgm:pt>
    <dgm:pt modelId="{C1A22D91-C033-4CF5-A943-17B8537E9D57}" type="parTrans" cxnId="{BEC15625-8057-45E0-B0A5-A8C57A5F0B0D}">
      <dgm:prSet/>
      <dgm:spPr/>
      <dgm:t>
        <a:bodyPr/>
        <a:lstStyle/>
        <a:p>
          <a:endParaRPr lang="en-US"/>
        </a:p>
      </dgm:t>
    </dgm:pt>
    <dgm:pt modelId="{36F8F274-D48F-4AE6-A365-ED0319B6FCEC}" type="sibTrans" cxnId="{BEC15625-8057-45E0-B0A5-A8C57A5F0B0D}">
      <dgm:prSet/>
      <dgm:spPr/>
      <dgm:t>
        <a:bodyPr/>
        <a:lstStyle/>
        <a:p>
          <a:endParaRPr lang="en-US"/>
        </a:p>
      </dgm:t>
    </dgm:pt>
    <dgm:pt modelId="{3844CEAB-229B-4566-AC1A-F66F1E13FF7F}">
      <dgm:prSet/>
      <dgm:spPr/>
      <dgm:t>
        <a:bodyPr/>
        <a:lstStyle/>
        <a:p>
          <a:r>
            <a:rPr lang="en-US"/>
            <a:t>Travel</a:t>
          </a:r>
        </a:p>
      </dgm:t>
    </dgm:pt>
    <dgm:pt modelId="{57567D79-225C-44D9-A220-E12E8E1BCBF3}" type="parTrans" cxnId="{1E1253BC-9478-49B5-8CCA-DDB6A57B3899}">
      <dgm:prSet/>
      <dgm:spPr/>
      <dgm:t>
        <a:bodyPr/>
        <a:lstStyle/>
        <a:p>
          <a:endParaRPr lang="en-US"/>
        </a:p>
      </dgm:t>
    </dgm:pt>
    <dgm:pt modelId="{E7BC7986-63D6-4A83-9A96-B22E0157579E}" type="sibTrans" cxnId="{1E1253BC-9478-49B5-8CCA-DDB6A57B3899}">
      <dgm:prSet/>
      <dgm:spPr/>
      <dgm:t>
        <a:bodyPr/>
        <a:lstStyle/>
        <a:p>
          <a:endParaRPr lang="en-US"/>
        </a:p>
      </dgm:t>
    </dgm:pt>
    <dgm:pt modelId="{75E9C26F-9DA7-4FCD-B5A6-91D5792B187F}">
      <dgm:prSet/>
      <dgm:spPr/>
      <dgm:t>
        <a:bodyPr/>
        <a:lstStyle/>
        <a:p>
          <a:r>
            <a:rPr lang="en-US"/>
            <a:t>Trust</a:t>
          </a:r>
        </a:p>
      </dgm:t>
    </dgm:pt>
    <dgm:pt modelId="{884A2C9C-5FE8-4994-A35F-092655ECAF6B}" type="parTrans" cxnId="{6C76D2E4-D62D-41DF-A47E-8533BEB6E284}">
      <dgm:prSet/>
      <dgm:spPr/>
      <dgm:t>
        <a:bodyPr/>
        <a:lstStyle/>
        <a:p>
          <a:endParaRPr lang="en-US"/>
        </a:p>
      </dgm:t>
    </dgm:pt>
    <dgm:pt modelId="{1947E9C8-F99C-4DB0-9A73-497F489FCCA1}" type="sibTrans" cxnId="{6C76D2E4-D62D-41DF-A47E-8533BEB6E284}">
      <dgm:prSet/>
      <dgm:spPr/>
      <dgm:t>
        <a:bodyPr/>
        <a:lstStyle/>
        <a:p>
          <a:endParaRPr lang="en-US"/>
        </a:p>
      </dgm:t>
    </dgm:pt>
    <dgm:pt modelId="{81EDC380-BEBD-874C-9C44-E0556240083C}" type="pres">
      <dgm:prSet presAssocID="{4012A19E-B87D-41B5-97E4-A37AEB5101FD}" presName="hierChild1" presStyleCnt="0">
        <dgm:presLayoutVars>
          <dgm:chPref val="1"/>
          <dgm:dir/>
          <dgm:animOne val="branch"/>
          <dgm:animLvl val="lvl"/>
          <dgm:resizeHandles/>
        </dgm:presLayoutVars>
      </dgm:prSet>
      <dgm:spPr/>
    </dgm:pt>
    <dgm:pt modelId="{09459CE7-3BA2-514F-B552-4B60317B3C6F}" type="pres">
      <dgm:prSet presAssocID="{AE3034D1-C3C2-41DE-8A0A-3812F0809D66}" presName="hierRoot1" presStyleCnt="0"/>
      <dgm:spPr/>
    </dgm:pt>
    <dgm:pt modelId="{83676B10-D301-6644-8A15-9F0A7BB3C2EC}" type="pres">
      <dgm:prSet presAssocID="{AE3034D1-C3C2-41DE-8A0A-3812F0809D66}" presName="composite" presStyleCnt="0"/>
      <dgm:spPr/>
    </dgm:pt>
    <dgm:pt modelId="{2F3A6BC8-2A19-A044-BA5A-348CE38C5A5F}" type="pres">
      <dgm:prSet presAssocID="{AE3034D1-C3C2-41DE-8A0A-3812F0809D66}" presName="background" presStyleLbl="node0" presStyleIdx="0" presStyleCnt="3"/>
      <dgm:spPr/>
    </dgm:pt>
    <dgm:pt modelId="{811B4F15-21B1-7740-9BE0-328142FB0077}" type="pres">
      <dgm:prSet presAssocID="{AE3034D1-C3C2-41DE-8A0A-3812F0809D66}" presName="text" presStyleLbl="fgAcc0" presStyleIdx="0" presStyleCnt="3">
        <dgm:presLayoutVars>
          <dgm:chPref val="3"/>
        </dgm:presLayoutVars>
      </dgm:prSet>
      <dgm:spPr/>
    </dgm:pt>
    <dgm:pt modelId="{FFF522F1-7691-A845-BE4D-EF553DB34018}" type="pres">
      <dgm:prSet presAssocID="{AE3034D1-C3C2-41DE-8A0A-3812F0809D66}" presName="hierChild2" presStyleCnt="0"/>
      <dgm:spPr/>
    </dgm:pt>
    <dgm:pt modelId="{567B3CCD-2045-224F-82F6-7CB9A15189BD}" type="pres">
      <dgm:prSet presAssocID="{3844CEAB-229B-4566-AC1A-F66F1E13FF7F}" presName="hierRoot1" presStyleCnt="0"/>
      <dgm:spPr/>
    </dgm:pt>
    <dgm:pt modelId="{4F235B82-019B-8D41-8008-94172D345A24}" type="pres">
      <dgm:prSet presAssocID="{3844CEAB-229B-4566-AC1A-F66F1E13FF7F}" presName="composite" presStyleCnt="0"/>
      <dgm:spPr/>
    </dgm:pt>
    <dgm:pt modelId="{65DB1ED1-95D7-8547-B2CE-7EB03D17E922}" type="pres">
      <dgm:prSet presAssocID="{3844CEAB-229B-4566-AC1A-F66F1E13FF7F}" presName="background" presStyleLbl="node0" presStyleIdx="1" presStyleCnt="3"/>
      <dgm:spPr/>
    </dgm:pt>
    <dgm:pt modelId="{6D84263C-CE75-3C47-9BB2-32BEE65280D8}" type="pres">
      <dgm:prSet presAssocID="{3844CEAB-229B-4566-AC1A-F66F1E13FF7F}" presName="text" presStyleLbl="fgAcc0" presStyleIdx="1" presStyleCnt="3">
        <dgm:presLayoutVars>
          <dgm:chPref val="3"/>
        </dgm:presLayoutVars>
      </dgm:prSet>
      <dgm:spPr/>
    </dgm:pt>
    <dgm:pt modelId="{FA29225C-23DA-7642-86CC-9C5846D2D5E5}" type="pres">
      <dgm:prSet presAssocID="{3844CEAB-229B-4566-AC1A-F66F1E13FF7F}" presName="hierChild2" presStyleCnt="0"/>
      <dgm:spPr/>
    </dgm:pt>
    <dgm:pt modelId="{8BDEBBC8-8C71-BD42-8A1A-F69A3725B28D}" type="pres">
      <dgm:prSet presAssocID="{75E9C26F-9DA7-4FCD-B5A6-91D5792B187F}" presName="hierRoot1" presStyleCnt="0"/>
      <dgm:spPr/>
    </dgm:pt>
    <dgm:pt modelId="{296F2C80-CE16-AE40-91DA-9289C35DEBA8}" type="pres">
      <dgm:prSet presAssocID="{75E9C26F-9DA7-4FCD-B5A6-91D5792B187F}" presName="composite" presStyleCnt="0"/>
      <dgm:spPr/>
    </dgm:pt>
    <dgm:pt modelId="{BDC165E6-2749-AD4E-BDE0-5CB25BC2BEA0}" type="pres">
      <dgm:prSet presAssocID="{75E9C26F-9DA7-4FCD-B5A6-91D5792B187F}" presName="background" presStyleLbl="node0" presStyleIdx="2" presStyleCnt="3"/>
      <dgm:spPr/>
    </dgm:pt>
    <dgm:pt modelId="{29D6D06D-8D4E-3D42-9EC0-1E37182720C9}" type="pres">
      <dgm:prSet presAssocID="{75E9C26F-9DA7-4FCD-B5A6-91D5792B187F}" presName="text" presStyleLbl="fgAcc0" presStyleIdx="2" presStyleCnt="3">
        <dgm:presLayoutVars>
          <dgm:chPref val="3"/>
        </dgm:presLayoutVars>
      </dgm:prSet>
      <dgm:spPr/>
    </dgm:pt>
    <dgm:pt modelId="{4A298F98-CC05-8D42-9773-871677E7B267}" type="pres">
      <dgm:prSet presAssocID="{75E9C26F-9DA7-4FCD-B5A6-91D5792B187F}" presName="hierChild2" presStyleCnt="0"/>
      <dgm:spPr/>
    </dgm:pt>
  </dgm:ptLst>
  <dgm:cxnLst>
    <dgm:cxn modelId="{896CAC11-B935-7C43-93F1-BB8CA66C1C11}" type="presOf" srcId="{4012A19E-B87D-41B5-97E4-A37AEB5101FD}" destId="{81EDC380-BEBD-874C-9C44-E0556240083C}" srcOrd="0" destOrd="0" presId="urn:microsoft.com/office/officeart/2005/8/layout/hierarchy1"/>
    <dgm:cxn modelId="{BCF7311B-869C-CD4C-B8AC-5BAC17597A1A}" type="presOf" srcId="{75E9C26F-9DA7-4FCD-B5A6-91D5792B187F}" destId="{29D6D06D-8D4E-3D42-9EC0-1E37182720C9}" srcOrd="0" destOrd="0" presId="urn:microsoft.com/office/officeart/2005/8/layout/hierarchy1"/>
    <dgm:cxn modelId="{BEC15625-8057-45E0-B0A5-A8C57A5F0B0D}" srcId="{4012A19E-B87D-41B5-97E4-A37AEB5101FD}" destId="{AE3034D1-C3C2-41DE-8A0A-3812F0809D66}" srcOrd="0" destOrd="0" parTransId="{C1A22D91-C033-4CF5-A943-17B8537E9D57}" sibTransId="{36F8F274-D48F-4AE6-A365-ED0319B6FCEC}"/>
    <dgm:cxn modelId="{AE1C49B3-298A-3D49-A235-0057D31A0BE7}" type="presOf" srcId="{AE3034D1-C3C2-41DE-8A0A-3812F0809D66}" destId="{811B4F15-21B1-7740-9BE0-328142FB0077}" srcOrd="0" destOrd="0" presId="urn:microsoft.com/office/officeart/2005/8/layout/hierarchy1"/>
    <dgm:cxn modelId="{1E1253BC-9478-49B5-8CCA-DDB6A57B3899}" srcId="{4012A19E-B87D-41B5-97E4-A37AEB5101FD}" destId="{3844CEAB-229B-4566-AC1A-F66F1E13FF7F}" srcOrd="1" destOrd="0" parTransId="{57567D79-225C-44D9-A220-E12E8E1BCBF3}" sibTransId="{E7BC7986-63D6-4A83-9A96-B22E0157579E}"/>
    <dgm:cxn modelId="{36ACB8DA-14EE-D84F-AADA-318F6D31B298}" type="presOf" srcId="{3844CEAB-229B-4566-AC1A-F66F1E13FF7F}" destId="{6D84263C-CE75-3C47-9BB2-32BEE65280D8}" srcOrd="0" destOrd="0" presId="urn:microsoft.com/office/officeart/2005/8/layout/hierarchy1"/>
    <dgm:cxn modelId="{6C76D2E4-D62D-41DF-A47E-8533BEB6E284}" srcId="{4012A19E-B87D-41B5-97E4-A37AEB5101FD}" destId="{75E9C26F-9DA7-4FCD-B5A6-91D5792B187F}" srcOrd="2" destOrd="0" parTransId="{884A2C9C-5FE8-4994-A35F-092655ECAF6B}" sibTransId="{1947E9C8-F99C-4DB0-9A73-497F489FCCA1}"/>
    <dgm:cxn modelId="{5CDB669B-30FF-A348-A612-6624295F4ADC}" type="presParOf" srcId="{81EDC380-BEBD-874C-9C44-E0556240083C}" destId="{09459CE7-3BA2-514F-B552-4B60317B3C6F}" srcOrd="0" destOrd="0" presId="urn:microsoft.com/office/officeart/2005/8/layout/hierarchy1"/>
    <dgm:cxn modelId="{9EFAF9E8-B293-6F41-8967-2DD370CB08B3}" type="presParOf" srcId="{09459CE7-3BA2-514F-B552-4B60317B3C6F}" destId="{83676B10-D301-6644-8A15-9F0A7BB3C2EC}" srcOrd="0" destOrd="0" presId="urn:microsoft.com/office/officeart/2005/8/layout/hierarchy1"/>
    <dgm:cxn modelId="{D66D76A5-BC6D-7D42-A671-F8202618A614}" type="presParOf" srcId="{83676B10-D301-6644-8A15-9F0A7BB3C2EC}" destId="{2F3A6BC8-2A19-A044-BA5A-348CE38C5A5F}" srcOrd="0" destOrd="0" presId="urn:microsoft.com/office/officeart/2005/8/layout/hierarchy1"/>
    <dgm:cxn modelId="{31BBD423-9DA5-4748-9D68-B8960CD3DDC2}" type="presParOf" srcId="{83676B10-D301-6644-8A15-9F0A7BB3C2EC}" destId="{811B4F15-21B1-7740-9BE0-328142FB0077}" srcOrd="1" destOrd="0" presId="urn:microsoft.com/office/officeart/2005/8/layout/hierarchy1"/>
    <dgm:cxn modelId="{E5471AC0-0D31-574F-9D89-63397BC440AD}" type="presParOf" srcId="{09459CE7-3BA2-514F-B552-4B60317B3C6F}" destId="{FFF522F1-7691-A845-BE4D-EF553DB34018}" srcOrd="1" destOrd="0" presId="urn:microsoft.com/office/officeart/2005/8/layout/hierarchy1"/>
    <dgm:cxn modelId="{53BFBD67-89BA-B545-B6EF-D96FA6441059}" type="presParOf" srcId="{81EDC380-BEBD-874C-9C44-E0556240083C}" destId="{567B3CCD-2045-224F-82F6-7CB9A15189BD}" srcOrd="1" destOrd="0" presId="urn:microsoft.com/office/officeart/2005/8/layout/hierarchy1"/>
    <dgm:cxn modelId="{72D8FF5C-56B2-C347-AD73-5A147C3E93B8}" type="presParOf" srcId="{567B3CCD-2045-224F-82F6-7CB9A15189BD}" destId="{4F235B82-019B-8D41-8008-94172D345A24}" srcOrd="0" destOrd="0" presId="urn:microsoft.com/office/officeart/2005/8/layout/hierarchy1"/>
    <dgm:cxn modelId="{018425E8-F865-5844-A7C7-8C0110BEFD97}" type="presParOf" srcId="{4F235B82-019B-8D41-8008-94172D345A24}" destId="{65DB1ED1-95D7-8547-B2CE-7EB03D17E922}" srcOrd="0" destOrd="0" presId="urn:microsoft.com/office/officeart/2005/8/layout/hierarchy1"/>
    <dgm:cxn modelId="{75CE926B-7F3D-BB4F-B5C3-4D1F05B509EB}" type="presParOf" srcId="{4F235B82-019B-8D41-8008-94172D345A24}" destId="{6D84263C-CE75-3C47-9BB2-32BEE65280D8}" srcOrd="1" destOrd="0" presId="urn:microsoft.com/office/officeart/2005/8/layout/hierarchy1"/>
    <dgm:cxn modelId="{ADB13C49-0B1D-AB4E-9ECA-771537854CFF}" type="presParOf" srcId="{567B3CCD-2045-224F-82F6-7CB9A15189BD}" destId="{FA29225C-23DA-7642-86CC-9C5846D2D5E5}" srcOrd="1" destOrd="0" presId="urn:microsoft.com/office/officeart/2005/8/layout/hierarchy1"/>
    <dgm:cxn modelId="{A8B288FD-7E19-4B41-9767-EBEB1CDD4B3C}" type="presParOf" srcId="{81EDC380-BEBD-874C-9C44-E0556240083C}" destId="{8BDEBBC8-8C71-BD42-8A1A-F69A3725B28D}" srcOrd="2" destOrd="0" presId="urn:microsoft.com/office/officeart/2005/8/layout/hierarchy1"/>
    <dgm:cxn modelId="{045EC28F-F6B1-194E-B257-4379AFBDDF8C}" type="presParOf" srcId="{8BDEBBC8-8C71-BD42-8A1A-F69A3725B28D}" destId="{296F2C80-CE16-AE40-91DA-9289C35DEBA8}" srcOrd="0" destOrd="0" presId="urn:microsoft.com/office/officeart/2005/8/layout/hierarchy1"/>
    <dgm:cxn modelId="{0DD4A9EC-68F4-CF46-9A26-5CE531832AC3}" type="presParOf" srcId="{296F2C80-CE16-AE40-91DA-9289C35DEBA8}" destId="{BDC165E6-2749-AD4E-BDE0-5CB25BC2BEA0}" srcOrd="0" destOrd="0" presId="urn:microsoft.com/office/officeart/2005/8/layout/hierarchy1"/>
    <dgm:cxn modelId="{229C791F-D97E-894A-AE6D-CCFF18C5E348}" type="presParOf" srcId="{296F2C80-CE16-AE40-91DA-9289C35DEBA8}" destId="{29D6D06D-8D4E-3D42-9EC0-1E37182720C9}" srcOrd="1" destOrd="0" presId="urn:microsoft.com/office/officeart/2005/8/layout/hierarchy1"/>
    <dgm:cxn modelId="{BECB3E90-1A20-F24B-AAD3-D0F4D4026E77}" type="presParOf" srcId="{8BDEBBC8-8C71-BD42-8A1A-F69A3725B28D}" destId="{4A298F98-CC05-8D42-9773-871677E7B267}"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A1F8166-4B33-48CC-81D5-DD5AF162CB41}" type="doc">
      <dgm:prSet loTypeId="urn:microsoft.com/office/officeart/2005/8/layout/hierarchy1" loCatId="hierarchy" qsTypeId="urn:microsoft.com/office/officeart/2005/8/quickstyle/simple1" qsCatId="simple" csTypeId="urn:microsoft.com/office/officeart/2005/8/colors/accent4_2" csCatId="accent4" phldr="1"/>
      <dgm:spPr/>
      <dgm:t>
        <a:bodyPr/>
        <a:lstStyle/>
        <a:p>
          <a:endParaRPr lang="en-US"/>
        </a:p>
      </dgm:t>
    </dgm:pt>
    <dgm:pt modelId="{5DDD91BA-DDCC-4C02-89CA-6092E61CD781}">
      <dgm:prSet/>
      <dgm:spPr/>
      <dgm:t>
        <a:bodyPr/>
        <a:lstStyle/>
        <a:p>
          <a:r>
            <a:rPr lang="en-US" dirty="0"/>
            <a:t>1. They can negotiate with leadership</a:t>
          </a:r>
        </a:p>
      </dgm:t>
    </dgm:pt>
    <dgm:pt modelId="{7D7562B1-EA4E-4AA0-8385-FB706A389576}" type="parTrans" cxnId="{57186951-A827-411C-AE50-A7707EF36E5A}">
      <dgm:prSet/>
      <dgm:spPr/>
      <dgm:t>
        <a:bodyPr/>
        <a:lstStyle/>
        <a:p>
          <a:endParaRPr lang="en-US"/>
        </a:p>
      </dgm:t>
    </dgm:pt>
    <dgm:pt modelId="{8FBC8D55-E7B1-479D-B8CD-F909549395FB}" type="sibTrans" cxnId="{57186951-A827-411C-AE50-A7707EF36E5A}">
      <dgm:prSet/>
      <dgm:spPr/>
      <dgm:t>
        <a:bodyPr/>
        <a:lstStyle/>
        <a:p>
          <a:endParaRPr lang="en-US"/>
        </a:p>
      </dgm:t>
    </dgm:pt>
    <dgm:pt modelId="{CA420778-B1A2-4775-86E2-C7634B21F193}">
      <dgm:prSet/>
      <dgm:spPr/>
      <dgm:t>
        <a:bodyPr/>
        <a:lstStyle/>
        <a:p>
          <a:r>
            <a:rPr lang="en-US" dirty="0"/>
            <a:t>2. An Architect builds up their teammates</a:t>
          </a:r>
        </a:p>
      </dgm:t>
    </dgm:pt>
    <dgm:pt modelId="{9FF07100-A1F9-4A33-9481-0A73047C2ABE}" type="parTrans" cxnId="{7AD795EC-1C9A-4782-BD1A-FC32A9017455}">
      <dgm:prSet/>
      <dgm:spPr/>
      <dgm:t>
        <a:bodyPr/>
        <a:lstStyle/>
        <a:p>
          <a:endParaRPr lang="en-US"/>
        </a:p>
      </dgm:t>
    </dgm:pt>
    <dgm:pt modelId="{A1C55F4C-0127-4DEE-AAE8-70F5BECB66F3}" type="sibTrans" cxnId="{7AD795EC-1C9A-4782-BD1A-FC32A9017455}">
      <dgm:prSet/>
      <dgm:spPr/>
      <dgm:t>
        <a:bodyPr/>
        <a:lstStyle/>
        <a:p>
          <a:endParaRPr lang="en-US"/>
        </a:p>
      </dgm:t>
    </dgm:pt>
    <dgm:pt modelId="{EFF06D07-1769-4910-95A8-2D323E457504}">
      <dgm:prSet/>
      <dgm:spPr/>
      <dgm:t>
        <a:bodyPr/>
        <a:lstStyle/>
        <a:p>
          <a:r>
            <a:rPr lang="en-US"/>
            <a:t>3. You will become a Project Manager</a:t>
          </a:r>
        </a:p>
      </dgm:t>
    </dgm:pt>
    <dgm:pt modelId="{27187A4A-CA19-4EDA-B6F4-BFEBECF4CF1C}" type="parTrans" cxnId="{DD107C3F-033A-4154-8EBF-AE7CA3185B12}">
      <dgm:prSet/>
      <dgm:spPr/>
      <dgm:t>
        <a:bodyPr/>
        <a:lstStyle/>
        <a:p>
          <a:endParaRPr lang="en-US"/>
        </a:p>
      </dgm:t>
    </dgm:pt>
    <dgm:pt modelId="{A62030C6-27EF-46EE-AC90-D26659AAA54C}" type="sibTrans" cxnId="{DD107C3F-033A-4154-8EBF-AE7CA3185B12}">
      <dgm:prSet/>
      <dgm:spPr/>
      <dgm:t>
        <a:bodyPr/>
        <a:lstStyle/>
        <a:p>
          <a:endParaRPr lang="en-US"/>
        </a:p>
      </dgm:t>
    </dgm:pt>
    <dgm:pt modelId="{B089DE38-D6F0-D64E-A174-B0257544EEA0}" type="pres">
      <dgm:prSet presAssocID="{3A1F8166-4B33-48CC-81D5-DD5AF162CB41}" presName="hierChild1" presStyleCnt="0">
        <dgm:presLayoutVars>
          <dgm:chPref val="1"/>
          <dgm:dir/>
          <dgm:animOne val="branch"/>
          <dgm:animLvl val="lvl"/>
          <dgm:resizeHandles/>
        </dgm:presLayoutVars>
      </dgm:prSet>
      <dgm:spPr/>
    </dgm:pt>
    <dgm:pt modelId="{3B02116D-FB16-7C4E-85A1-4D20896984C2}" type="pres">
      <dgm:prSet presAssocID="{5DDD91BA-DDCC-4C02-89CA-6092E61CD781}" presName="hierRoot1" presStyleCnt="0"/>
      <dgm:spPr/>
    </dgm:pt>
    <dgm:pt modelId="{6FBD3F07-72C6-2449-BAB5-AE0ECAADA6ED}" type="pres">
      <dgm:prSet presAssocID="{5DDD91BA-DDCC-4C02-89CA-6092E61CD781}" presName="composite" presStyleCnt="0"/>
      <dgm:spPr/>
    </dgm:pt>
    <dgm:pt modelId="{0FC09F50-B8AE-6447-9AD8-ED52F579008E}" type="pres">
      <dgm:prSet presAssocID="{5DDD91BA-DDCC-4C02-89CA-6092E61CD781}" presName="background" presStyleLbl="node0" presStyleIdx="0" presStyleCnt="3"/>
      <dgm:spPr/>
    </dgm:pt>
    <dgm:pt modelId="{7474491F-BA89-B54C-9B4D-5414431B708D}" type="pres">
      <dgm:prSet presAssocID="{5DDD91BA-DDCC-4C02-89CA-6092E61CD781}" presName="text" presStyleLbl="fgAcc0" presStyleIdx="0" presStyleCnt="3">
        <dgm:presLayoutVars>
          <dgm:chPref val="3"/>
        </dgm:presLayoutVars>
      </dgm:prSet>
      <dgm:spPr/>
    </dgm:pt>
    <dgm:pt modelId="{ECD68289-1265-FE42-8439-28143A5AC749}" type="pres">
      <dgm:prSet presAssocID="{5DDD91BA-DDCC-4C02-89CA-6092E61CD781}" presName="hierChild2" presStyleCnt="0"/>
      <dgm:spPr/>
    </dgm:pt>
    <dgm:pt modelId="{48175C6F-22DC-8D40-8C05-92BA71221ED0}" type="pres">
      <dgm:prSet presAssocID="{CA420778-B1A2-4775-86E2-C7634B21F193}" presName="hierRoot1" presStyleCnt="0"/>
      <dgm:spPr/>
    </dgm:pt>
    <dgm:pt modelId="{49FC349E-C760-AD42-AD6E-BDBBC4D0EEC2}" type="pres">
      <dgm:prSet presAssocID="{CA420778-B1A2-4775-86E2-C7634B21F193}" presName="composite" presStyleCnt="0"/>
      <dgm:spPr/>
    </dgm:pt>
    <dgm:pt modelId="{481DABDD-AFD0-DA4D-8576-44222DD28C25}" type="pres">
      <dgm:prSet presAssocID="{CA420778-B1A2-4775-86E2-C7634B21F193}" presName="background" presStyleLbl="node0" presStyleIdx="1" presStyleCnt="3"/>
      <dgm:spPr/>
    </dgm:pt>
    <dgm:pt modelId="{2C518AAC-3CCB-CA43-8778-99718349DC3A}" type="pres">
      <dgm:prSet presAssocID="{CA420778-B1A2-4775-86E2-C7634B21F193}" presName="text" presStyleLbl="fgAcc0" presStyleIdx="1" presStyleCnt="3">
        <dgm:presLayoutVars>
          <dgm:chPref val="3"/>
        </dgm:presLayoutVars>
      </dgm:prSet>
      <dgm:spPr/>
    </dgm:pt>
    <dgm:pt modelId="{5A0E2CDA-3486-744E-B3B0-048092FACBD6}" type="pres">
      <dgm:prSet presAssocID="{CA420778-B1A2-4775-86E2-C7634B21F193}" presName="hierChild2" presStyleCnt="0"/>
      <dgm:spPr/>
    </dgm:pt>
    <dgm:pt modelId="{24B2A9C1-970A-0442-B0CA-4BBA4FDBFCD5}" type="pres">
      <dgm:prSet presAssocID="{EFF06D07-1769-4910-95A8-2D323E457504}" presName="hierRoot1" presStyleCnt="0"/>
      <dgm:spPr/>
    </dgm:pt>
    <dgm:pt modelId="{395EFD50-3EA8-4542-80F4-C57668BCCC3D}" type="pres">
      <dgm:prSet presAssocID="{EFF06D07-1769-4910-95A8-2D323E457504}" presName="composite" presStyleCnt="0"/>
      <dgm:spPr/>
    </dgm:pt>
    <dgm:pt modelId="{1C2A0B5C-3E94-3648-9438-3004AEF414A3}" type="pres">
      <dgm:prSet presAssocID="{EFF06D07-1769-4910-95A8-2D323E457504}" presName="background" presStyleLbl="node0" presStyleIdx="2" presStyleCnt="3"/>
      <dgm:spPr/>
    </dgm:pt>
    <dgm:pt modelId="{31B86FF0-62A9-A048-A1CB-732D22C9D92F}" type="pres">
      <dgm:prSet presAssocID="{EFF06D07-1769-4910-95A8-2D323E457504}" presName="text" presStyleLbl="fgAcc0" presStyleIdx="2" presStyleCnt="3">
        <dgm:presLayoutVars>
          <dgm:chPref val="3"/>
        </dgm:presLayoutVars>
      </dgm:prSet>
      <dgm:spPr/>
    </dgm:pt>
    <dgm:pt modelId="{8772C2F1-018E-8D4A-BEF1-340B9FDB5D40}" type="pres">
      <dgm:prSet presAssocID="{EFF06D07-1769-4910-95A8-2D323E457504}" presName="hierChild2" presStyleCnt="0"/>
      <dgm:spPr/>
    </dgm:pt>
  </dgm:ptLst>
  <dgm:cxnLst>
    <dgm:cxn modelId="{51854E03-AF82-C943-99AC-5C38127C43D3}" type="presOf" srcId="{3A1F8166-4B33-48CC-81D5-DD5AF162CB41}" destId="{B089DE38-D6F0-D64E-A174-B0257544EEA0}" srcOrd="0" destOrd="0" presId="urn:microsoft.com/office/officeart/2005/8/layout/hierarchy1"/>
    <dgm:cxn modelId="{DD107C3F-033A-4154-8EBF-AE7CA3185B12}" srcId="{3A1F8166-4B33-48CC-81D5-DD5AF162CB41}" destId="{EFF06D07-1769-4910-95A8-2D323E457504}" srcOrd="2" destOrd="0" parTransId="{27187A4A-CA19-4EDA-B6F4-BFEBECF4CF1C}" sibTransId="{A62030C6-27EF-46EE-AC90-D26659AAA54C}"/>
    <dgm:cxn modelId="{0444264D-0770-1847-83E9-DB4EB69F64B5}" type="presOf" srcId="{5DDD91BA-DDCC-4C02-89CA-6092E61CD781}" destId="{7474491F-BA89-B54C-9B4D-5414431B708D}" srcOrd="0" destOrd="0" presId="urn:microsoft.com/office/officeart/2005/8/layout/hierarchy1"/>
    <dgm:cxn modelId="{57186951-A827-411C-AE50-A7707EF36E5A}" srcId="{3A1F8166-4B33-48CC-81D5-DD5AF162CB41}" destId="{5DDD91BA-DDCC-4C02-89CA-6092E61CD781}" srcOrd="0" destOrd="0" parTransId="{7D7562B1-EA4E-4AA0-8385-FB706A389576}" sibTransId="{8FBC8D55-E7B1-479D-B8CD-F909549395FB}"/>
    <dgm:cxn modelId="{8FE3D79B-E609-5F47-9E36-DF3285A27E04}" type="presOf" srcId="{CA420778-B1A2-4775-86E2-C7634B21F193}" destId="{2C518AAC-3CCB-CA43-8778-99718349DC3A}" srcOrd="0" destOrd="0" presId="urn:microsoft.com/office/officeart/2005/8/layout/hierarchy1"/>
    <dgm:cxn modelId="{C5A415D8-013C-6A43-B20D-A5FEA5A1ECEB}" type="presOf" srcId="{EFF06D07-1769-4910-95A8-2D323E457504}" destId="{31B86FF0-62A9-A048-A1CB-732D22C9D92F}" srcOrd="0" destOrd="0" presId="urn:microsoft.com/office/officeart/2005/8/layout/hierarchy1"/>
    <dgm:cxn modelId="{7AD795EC-1C9A-4782-BD1A-FC32A9017455}" srcId="{3A1F8166-4B33-48CC-81D5-DD5AF162CB41}" destId="{CA420778-B1A2-4775-86E2-C7634B21F193}" srcOrd="1" destOrd="0" parTransId="{9FF07100-A1F9-4A33-9481-0A73047C2ABE}" sibTransId="{A1C55F4C-0127-4DEE-AAE8-70F5BECB66F3}"/>
    <dgm:cxn modelId="{6288CBEA-AE62-C14A-B18C-0BE1035220C9}" type="presParOf" srcId="{B089DE38-D6F0-D64E-A174-B0257544EEA0}" destId="{3B02116D-FB16-7C4E-85A1-4D20896984C2}" srcOrd="0" destOrd="0" presId="urn:microsoft.com/office/officeart/2005/8/layout/hierarchy1"/>
    <dgm:cxn modelId="{23C34A74-9B4E-D140-A347-FB91F97DE18D}" type="presParOf" srcId="{3B02116D-FB16-7C4E-85A1-4D20896984C2}" destId="{6FBD3F07-72C6-2449-BAB5-AE0ECAADA6ED}" srcOrd="0" destOrd="0" presId="urn:microsoft.com/office/officeart/2005/8/layout/hierarchy1"/>
    <dgm:cxn modelId="{AFE49F32-058E-3941-8546-8B5FE09695E3}" type="presParOf" srcId="{6FBD3F07-72C6-2449-BAB5-AE0ECAADA6ED}" destId="{0FC09F50-B8AE-6447-9AD8-ED52F579008E}" srcOrd="0" destOrd="0" presId="urn:microsoft.com/office/officeart/2005/8/layout/hierarchy1"/>
    <dgm:cxn modelId="{37D65090-0878-E842-A48F-6BA0C86462BF}" type="presParOf" srcId="{6FBD3F07-72C6-2449-BAB5-AE0ECAADA6ED}" destId="{7474491F-BA89-B54C-9B4D-5414431B708D}" srcOrd="1" destOrd="0" presId="urn:microsoft.com/office/officeart/2005/8/layout/hierarchy1"/>
    <dgm:cxn modelId="{F84847BD-EE8C-E740-8AD3-9F79448CB243}" type="presParOf" srcId="{3B02116D-FB16-7C4E-85A1-4D20896984C2}" destId="{ECD68289-1265-FE42-8439-28143A5AC749}" srcOrd="1" destOrd="0" presId="urn:microsoft.com/office/officeart/2005/8/layout/hierarchy1"/>
    <dgm:cxn modelId="{3F28F0B3-3541-644A-8080-921E14179ED7}" type="presParOf" srcId="{B089DE38-D6F0-D64E-A174-B0257544EEA0}" destId="{48175C6F-22DC-8D40-8C05-92BA71221ED0}" srcOrd="1" destOrd="0" presId="urn:microsoft.com/office/officeart/2005/8/layout/hierarchy1"/>
    <dgm:cxn modelId="{FB271807-63D2-A44C-A888-E423D4CA49D8}" type="presParOf" srcId="{48175C6F-22DC-8D40-8C05-92BA71221ED0}" destId="{49FC349E-C760-AD42-AD6E-BDBBC4D0EEC2}" srcOrd="0" destOrd="0" presId="urn:microsoft.com/office/officeart/2005/8/layout/hierarchy1"/>
    <dgm:cxn modelId="{FAB0CC88-6372-7147-ABDC-736F6CA732B6}" type="presParOf" srcId="{49FC349E-C760-AD42-AD6E-BDBBC4D0EEC2}" destId="{481DABDD-AFD0-DA4D-8576-44222DD28C25}" srcOrd="0" destOrd="0" presId="urn:microsoft.com/office/officeart/2005/8/layout/hierarchy1"/>
    <dgm:cxn modelId="{813B1496-92DE-7848-90AD-32E6D99CAABB}" type="presParOf" srcId="{49FC349E-C760-AD42-AD6E-BDBBC4D0EEC2}" destId="{2C518AAC-3CCB-CA43-8778-99718349DC3A}" srcOrd="1" destOrd="0" presId="urn:microsoft.com/office/officeart/2005/8/layout/hierarchy1"/>
    <dgm:cxn modelId="{421C8ECA-DB51-F448-BE80-29AA96F1C04B}" type="presParOf" srcId="{48175C6F-22DC-8D40-8C05-92BA71221ED0}" destId="{5A0E2CDA-3486-744E-B3B0-048092FACBD6}" srcOrd="1" destOrd="0" presId="urn:microsoft.com/office/officeart/2005/8/layout/hierarchy1"/>
    <dgm:cxn modelId="{E36AFBF4-4732-1946-919D-C2B91AAD8A5F}" type="presParOf" srcId="{B089DE38-D6F0-D64E-A174-B0257544EEA0}" destId="{24B2A9C1-970A-0442-B0CA-4BBA4FDBFCD5}" srcOrd="2" destOrd="0" presId="urn:microsoft.com/office/officeart/2005/8/layout/hierarchy1"/>
    <dgm:cxn modelId="{8DA65218-F3E8-1843-B243-BC05E85C5379}" type="presParOf" srcId="{24B2A9C1-970A-0442-B0CA-4BBA4FDBFCD5}" destId="{395EFD50-3EA8-4542-80F4-C57668BCCC3D}" srcOrd="0" destOrd="0" presId="urn:microsoft.com/office/officeart/2005/8/layout/hierarchy1"/>
    <dgm:cxn modelId="{642D8BF4-7441-0B43-9AE1-6340FE44A15B}" type="presParOf" srcId="{395EFD50-3EA8-4542-80F4-C57668BCCC3D}" destId="{1C2A0B5C-3E94-3648-9438-3004AEF414A3}" srcOrd="0" destOrd="0" presId="urn:microsoft.com/office/officeart/2005/8/layout/hierarchy1"/>
    <dgm:cxn modelId="{7044C9F0-B7F4-A144-87DB-722542186820}" type="presParOf" srcId="{395EFD50-3EA8-4542-80F4-C57668BCCC3D}" destId="{31B86FF0-62A9-A048-A1CB-732D22C9D92F}" srcOrd="1" destOrd="0" presId="urn:microsoft.com/office/officeart/2005/8/layout/hierarchy1"/>
    <dgm:cxn modelId="{4757D19B-551B-304D-818B-69F80CFD44F7}" type="presParOf" srcId="{24B2A9C1-970A-0442-B0CA-4BBA4FDBFCD5}" destId="{8772C2F1-018E-8D4A-BEF1-340B9FDB5D40}"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D0BAE57-A7A8-4287-A199-3DBFBA4EC18D}"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US"/>
        </a:p>
      </dgm:t>
    </dgm:pt>
    <dgm:pt modelId="{CA050400-F7DD-4EE6-BE27-BE7B31C91CA6}">
      <dgm:prSet/>
      <dgm:spPr/>
      <dgm:t>
        <a:bodyPr/>
        <a:lstStyle/>
        <a:p>
          <a:r>
            <a:rPr lang="en-US"/>
            <a:t>USNUA - https://</a:t>
          </a:r>
          <a:r>
            <a:rPr lang="en-US" err="1"/>
            <a:t>www.usnua.com</a:t>
          </a:r>
          <a:endParaRPr lang="en-US"/>
        </a:p>
      </dgm:t>
    </dgm:pt>
    <dgm:pt modelId="{9E767714-269C-49F9-94AC-221B20A73E56}" type="parTrans" cxnId="{B995428C-74E6-4885-A616-DEB980F4ADFA}">
      <dgm:prSet/>
      <dgm:spPr/>
      <dgm:t>
        <a:bodyPr/>
        <a:lstStyle/>
        <a:p>
          <a:endParaRPr lang="en-US"/>
        </a:p>
      </dgm:t>
    </dgm:pt>
    <dgm:pt modelId="{3D083F47-52CA-4A9E-873E-312B095A7E05}" type="sibTrans" cxnId="{B995428C-74E6-4885-A616-DEB980F4ADFA}">
      <dgm:prSet/>
      <dgm:spPr/>
      <dgm:t>
        <a:bodyPr/>
        <a:lstStyle/>
        <a:p>
          <a:endParaRPr lang="en-US"/>
        </a:p>
      </dgm:t>
    </dgm:pt>
    <dgm:pt modelId="{96C1EF73-426B-48E6-9929-866190E0318B}">
      <dgm:prSet/>
      <dgm:spPr/>
      <dgm:t>
        <a:bodyPr/>
        <a:lstStyle/>
        <a:p>
          <a:r>
            <a:rPr lang="en-US"/>
            <a:t>Packet Pushers - https://packetpushers.net</a:t>
          </a:r>
        </a:p>
      </dgm:t>
    </dgm:pt>
    <dgm:pt modelId="{04CF8CA3-93EA-4BFB-A365-5F30F71C1963}" type="parTrans" cxnId="{788F4E7F-B8CE-44DE-9A41-8A8AB819A3F5}">
      <dgm:prSet/>
      <dgm:spPr/>
      <dgm:t>
        <a:bodyPr/>
        <a:lstStyle/>
        <a:p>
          <a:endParaRPr lang="en-US"/>
        </a:p>
      </dgm:t>
    </dgm:pt>
    <dgm:pt modelId="{DC51A189-6FE3-49AA-83C6-8B6347A63B7B}" type="sibTrans" cxnId="{788F4E7F-B8CE-44DE-9A41-8A8AB819A3F5}">
      <dgm:prSet/>
      <dgm:spPr/>
      <dgm:t>
        <a:bodyPr/>
        <a:lstStyle/>
        <a:p>
          <a:endParaRPr lang="en-US"/>
        </a:p>
      </dgm:t>
    </dgm:pt>
    <dgm:pt modelId="{8821ADFE-8577-9C47-9EFC-A1558C256945}" type="pres">
      <dgm:prSet presAssocID="{1D0BAE57-A7A8-4287-A199-3DBFBA4EC18D}" presName="hierChild1" presStyleCnt="0">
        <dgm:presLayoutVars>
          <dgm:chPref val="1"/>
          <dgm:dir/>
          <dgm:animOne val="branch"/>
          <dgm:animLvl val="lvl"/>
          <dgm:resizeHandles/>
        </dgm:presLayoutVars>
      </dgm:prSet>
      <dgm:spPr/>
    </dgm:pt>
    <dgm:pt modelId="{F4A9EC04-3B0C-FC48-96ED-057EB2605D09}" type="pres">
      <dgm:prSet presAssocID="{CA050400-F7DD-4EE6-BE27-BE7B31C91CA6}" presName="hierRoot1" presStyleCnt="0"/>
      <dgm:spPr/>
    </dgm:pt>
    <dgm:pt modelId="{1B8FE6DC-F1C9-554A-BEF3-6B74FBA9E3CD}" type="pres">
      <dgm:prSet presAssocID="{CA050400-F7DD-4EE6-BE27-BE7B31C91CA6}" presName="composite" presStyleCnt="0"/>
      <dgm:spPr/>
    </dgm:pt>
    <dgm:pt modelId="{75531906-5845-0540-859E-2B6DA869B786}" type="pres">
      <dgm:prSet presAssocID="{CA050400-F7DD-4EE6-BE27-BE7B31C91CA6}" presName="background" presStyleLbl="node0" presStyleIdx="0" presStyleCnt="2"/>
      <dgm:spPr/>
    </dgm:pt>
    <dgm:pt modelId="{AE874E4E-7157-8840-B7C7-C02BB8CB7358}" type="pres">
      <dgm:prSet presAssocID="{CA050400-F7DD-4EE6-BE27-BE7B31C91CA6}" presName="text" presStyleLbl="fgAcc0" presStyleIdx="0" presStyleCnt="2">
        <dgm:presLayoutVars>
          <dgm:chPref val="3"/>
        </dgm:presLayoutVars>
      </dgm:prSet>
      <dgm:spPr/>
    </dgm:pt>
    <dgm:pt modelId="{E6829240-A169-DB4D-947F-87EF9A2BF65B}" type="pres">
      <dgm:prSet presAssocID="{CA050400-F7DD-4EE6-BE27-BE7B31C91CA6}" presName="hierChild2" presStyleCnt="0"/>
      <dgm:spPr/>
    </dgm:pt>
    <dgm:pt modelId="{5878336B-6309-BE49-83A6-D7D9B956E631}" type="pres">
      <dgm:prSet presAssocID="{96C1EF73-426B-48E6-9929-866190E0318B}" presName="hierRoot1" presStyleCnt="0"/>
      <dgm:spPr/>
    </dgm:pt>
    <dgm:pt modelId="{32AEDE8F-E86C-D947-A6C8-5B3AA1C06913}" type="pres">
      <dgm:prSet presAssocID="{96C1EF73-426B-48E6-9929-866190E0318B}" presName="composite" presStyleCnt="0"/>
      <dgm:spPr/>
    </dgm:pt>
    <dgm:pt modelId="{9E606DCA-7D3A-BC4C-8774-3DEB4F992C04}" type="pres">
      <dgm:prSet presAssocID="{96C1EF73-426B-48E6-9929-866190E0318B}" presName="background" presStyleLbl="node0" presStyleIdx="1" presStyleCnt="2"/>
      <dgm:spPr/>
    </dgm:pt>
    <dgm:pt modelId="{BC63184A-4AC6-BD43-9C31-E9528DB6AED3}" type="pres">
      <dgm:prSet presAssocID="{96C1EF73-426B-48E6-9929-866190E0318B}" presName="text" presStyleLbl="fgAcc0" presStyleIdx="1" presStyleCnt="2">
        <dgm:presLayoutVars>
          <dgm:chPref val="3"/>
        </dgm:presLayoutVars>
      </dgm:prSet>
      <dgm:spPr/>
    </dgm:pt>
    <dgm:pt modelId="{AAC6B462-5614-834C-B917-FE7F03FA2790}" type="pres">
      <dgm:prSet presAssocID="{96C1EF73-426B-48E6-9929-866190E0318B}" presName="hierChild2" presStyleCnt="0"/>
      <dgm:spPr/>
    </dgm:pt>
  </dgm:ptLst>
  <dgm:cxnLst>
    <dgm:cxn modelId="{D694EE34-3A0E-CC49-9032-FC12593C0A70}" type="presOf" srcId="{CA050400-F7DD-4EE6-BE27-BE7B31C91CA6}" destId="{AE874E4E-7157-8840-B7C7-C02BB8CB7358}" srcOrd="0" destOrd="0" presId="urn:microsoft.com/office/officeart/2005/8/layout/hierarchy1"/>
    <dgm:cxn modelId="{788F4E7F-B8CE-44DE-9A41-8A8AB819A3F5}" srcId="{1D0BAE57-A7A8-4287-A199-3DBFBA4EC18D}" destId="{96C1EF73-426B-48E6-9929-866190E0318B}" srcOrd="1" destOrd="0" parTransId="{04CF8CA3-93EA-4BFB-A365-5F30F71C1963}" sibTransId="{DC51A189-6FE3-49AA-83C6-8B6347A63B7B}"/>
    <dgm:cxn modelId="{B995428C-74E6-4885-A616-DEB980F4ADFA}" srcId="{1D0BAE57-A7A8-4287-A199-3DBFBA4EC18D}" destId="{CA050400-F7DD-4EE6-BE27-BE7B31C91CA6}" srcOrd="0" destOrd="0" parTransId="{9E767714-269C-49F9-94AC-221B20A73E56}" sibTransId="{3D083F47-52CA-4A9E-873E-312B095A7E05}"/>
    <dgm:cxn modelId="{E8BD4DAD-2CEA-0C4E-AC12-D85DD0E21C13}" type="presOf" srcId="{96C1EF73-426B-48E6-9929-866190E0318B}" destId="{BC63184A-4AC6-BD43-9C31-E9528DB6AED3}" srcOrd="0" destOrd="0" presId="urn:microsoft.com/office/officeart/2005/8/layout/hierarchy1"/>
    <dgm:cxn modelId="{B7C50ED0-922B-BC43-99B8-0BE8D5880640}" type="presOf" srcId="{1D0BAE57-A7A8-4287-A199-3DBFBA4EC18D}" destId="{8821ADFE-8577-9C47-9EFC-A1558C256945}" srcOrd="0" destOrd="0" presId="urn:microsoft.com/office/officeart/2005/8/layout/hierarchy1"/>
    <dgm:cxn modelId="{24ABB40A-4EDB-0545-AE23-53AE59EC6195}" type="presParOf" srcId="{8821ADFE-8577-9C47-9EFC-A1558C256945}" destId="{F4A9EC04-3B0C-FC48-96ED-057EB2605D09}" srcOrd="0" destOrd="0" presId="urn:microsoft.com/office/officeart/2005/8/layout/hierarchy1"/>
    <dgm:cxn modelId="{60C4BF77-840C-6240-8615-583DAE6924A7}" type="presParOf" srcId="{F4A9EC04-3B0C-FC48-96ED-057EB2605D09}" destId="{1B8FE6DC-F1C9-554A-BEF3-6B74FBA9E3CD}" srcOrd="0" destOrd="0" presId="urn:microsoft.com/office/officeart/2005/8/layout/hierarchy1"/>
    <dgm:cxn modelId="{448E2687-02BC-BC4E-8FC7-56BD22F4F914}" type="presParOf" srcId="{1B8FE6DC-F1C9-554A-BEF3-6B74FBA9E3CD}" destId="{75531906-5845-0540-859E-2B6DA869B786}" srcOrd="0" destOrd="0" presId="urn:microsoft.com/office/officeart/2005/8/layout/hierarchy1"/>
    <dgm:cxn modelId="{E4E2EDF1-1DD7-B441-97DC-8C3F468A681D}" type="presParOf" srcId="{1B8FE6DC-F1C9-554A-BEF3-6B74FBA9E3CD}" destId="{AE874E4E-7157-8840-B7C7-C02BB8CB7358}" srcOrd="1" destOrd="0" presId="urn:microsoft.com/office/officeart/2005/8/layout/hierarchy1"/>
    <dgm:cxn modelId="{7D8E2A98-E2B0-AF40-8168-43061C1C8B94}" type="presParOf" srcId="{F4A9EC04-3B0C-FC48-96ED-057EB2605D09}" destId="{E6829240-A169-DB4D-947F-87EF9A2BF65B}" srcOrd="1" destOrd="0" presId="urn:microsoft.com/office/officeart/2005/8/layout/hierarchy1"/>
    <dgm:cxn modelId="{1EC6726F-C299-8948-A54F-84F6881FDAD1}" type="presParOf" srcId="{8821ADFE-8577-9C47-9EFC-A1558C256945}" destId="{5878336B-6309-BE49-83A6-D7D9B956E631}" srcOrd="1" destOrd="0" presId="urn:microsoft.com/office/officeart/2005/8/layout/hierarchy1"/>
    <dgm:cxn modelId="{69687330-1A40-7C4E-AB0D-831D3F724705}" type="presParOf" srcId="{5878336B-6309-BE49-83A6-D7D9B956E631}" destId="{32AEDE8F-E86C-D947-A6C8-5B3AA1C06913}" srcOrd="0" destOrd="0" presId="urn:microsoft.com/office/officeart/2005/8/layout/hierarchy1"/>
    <dgm:cxn modelId="{7D5C1F0E-2A73-4E49-AD10-5073D83BD769}" type="presParOf" srcId="{32AEDE8F-E86C-D947-A6C8-5B3AA1C06913}" destId="{9E606DCA-7D3A-BC4C-8774-3DEB4F992C04}" srcOrd="0" destOrd="0" presId="urn:microsoft.com/office/officeart/2005/8/layout/hierarchy1"/>
    <dgm:cxn modelId="{FB2EDCB9-698D-6C4E-A79F-518C814FD9D5}" type="presParOf" srcId="{32AEDE8F-E86C-D947-A6C8-5B3AA1C06913}" destId="{BC63184A-4AC6-BD43-9C31-E9528DB6AED3}" srcOrd="1" destOrd="0" presId="urn:microsoft.com/office/officeart/2005/8/layout/hierarchy1"/>
    <dgm:cxn modelId="{09C1F8B2-7B50-8C4C-BFB3-728974D549D8}" type="presParOf" srcId="{5878336B-6309-BE49-83A6-D7D9B956E631}" destId="{AAC6B462-5614-834C-B917-FE7F03FA2790}"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09C0A8F-2997-47AB-9632-2656BF5431C7}"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DE40FDE7-A8F8-452F-A611-892293A42A15}">
      <dgm:prSet/>
      <dgm:spPr/>
      <dgm:t>
        <a:bodyPr/>
        <a:lstStyle/>
        <a:p>
          <a:r>
            <a:rPr lang="en-US"/>
            <a:t>Mike Courtney, Director at Ramen</a:t>
          </a:r>
        </a:p>
      </dgm:t>
    </dgm:pt>
    <dgm:pt modelId="{30821818-B9A1-4538-AE3A-944D0126B810}" type="parTrans" cxnId="{D85BEDD7-144C-44BD-9AA7-A594ACF23582}">
      <dgm:prSet/>
      <dgm:spPr/>
      <dgm:t>
        <a:bodyPr/>
        <a:lstStyle/>
        <a:p>
          <a:endParaRPr lang="en-US"/>
        </a:p>
      </dgm:t>
    </dgm:pt>
    <dgm:pt modelId="{8CD2054B-25C3-4367-AED3-0803BF87D174}" type="sibTrans" cxnId="{D85BEDD7-144C-44BD-9AA7-A594ACF23582}">
      <dgm:prSet/>
      <dgm:spPr/>
      <dgm:t>
        <a:bodyPr/>
        <a:lstStyle/>
        <a:p>
          <a:endParaRPr lang="en-US"/>
        </a:p>
      </dgm:t>
    </dgm:pt>
    <dgm:pt modelId="{13D5D9E3-7F06-4D36-AC61-94E75E1BBA04}">
      <dgm:prSet/>
      <dgm:spPr/>
      <dgm:t>
        <a:bodyPr/>
        <a:lstStyle/>
        <a:p>
          <a:r>
            <a:rPr lang="en-US"/>
            <a:t>LinkedIn: https://www.linkedin.com/in/boston1630/</a:t>
          </a:r>
        </a:p>
      </dgm:t>
    </dgm:pt>
    <dgm:pt modelId="{914BEE9C-3DE1-4927-9CC7-01F4909A61D1}" type="parTrans" cxnId="{0DD37CBD-8267-4AA1-A3EA-30252C1FECBF}">
      <dgm:prSet/>
      <dgm:spPr/>
      <dgm:t>
        <a:bodyPr/>
        <a:lstStyle/>
        <a:p>
          <a:endParaRPr lang="en-US"/>
        </a:p>
      </dgm:t>
    </dgm:pt>
    <dgm:pt modelId="{11EF862F-9217-4098-B74D-3BA3C5156148}" type="sibTrans" cxnId="{0DD37CBD-8267-4AA1-A3EA-30252C1FECBF}">
      <dgm:prSet/>
      <dgm:spPr/>
      <dgm:t>
        <a:bodyPr/>
        <a:lstStyle/>
        <a:p>
          <a:endParaRPr lang="en-US"/>
        </a:p>
      </dgm:t>
    </dgm:pt>
    <dgm:pt modelId="{D4CBB025-1D82-4DB3-A9DA-F6F4506CE0BD}">
      <dgm:prSet/>
      <dgm:spPr/>
      <dgm:t>
        <a:bodyPr/>
        <a:lstStyle/>
        <a:p>
          <a:r>
            <a:rPr lang="en-US"/>
            <a:t>BlueSky: @mikec11.bsky.social</a:t>
          </a:r>
        </a:p>
      </dgm:t>
    </dgm:pt>
    <dgm:pt modelId="{2AB30665-1AA9-4375-B93B-B2DF29DDDF75}" type="parTrans" cxnId="{288615FA-4D5B-4EA1-AC28-8EC19A93E1A6}">
      <dgm:prSet/>
      <dgm:spPr/>
      <dgm:t>
        <a:bodyPr/>
        <a:lstStyle/>
        <a:p>
          <a:endParaRPr lang="en-US"/>
        </a:p>
      </dgm:t>
    </dgm:pt>
    <dgm:pt modelId="{11BED52D-05A4-47EF-B03A-A87D3D19BB7E}" type="sibTrans" cxnId="{288615FA-4D5B-4EA1-AC28-8EC19A93E1A6}">
      <dgm:prSet/>
      <dgm:spPr/>
      <dgm:t>
        <a:bodyPr/>
        <a:lstStyle/>
        <a:p>
          <a:endParaRPr lang="en-US"/>
        </a:p>
      </dgm:t>
    </dgm:pt>
    <dgm:pt modelId="{C504AE6E-737D-AB4F-A428-5D9A12E70727}">
      <dgm:prSet/>
      <dgm:spPr/>
      <dgm:t>
        <a:bodyPr/>
        <a:lstStyle/>
        <a:p>
          <a:r>
            <a:rPr lang="en-US"/>
            <a:t>GitHub: chronot1995</a:t>
          </a:r>
        </a:p>
      </dgm:t>
    </dgm:pt>
    <dgm:pt modelId="{43C862CC-BB13-2144-BA63-D70575EDCD36}" type="parTrans" cxnId="{10119F45-E260-8346-900E-8734EDCAEECE}">
      <dgm:prSet/>
      <dgm:spPr/>
      <dgm:t>
        <a:bodyPr/>
        <a:lstStyle/>
        <a:p>
          <a:endParaRPr lang="en-US"/>
        </a:p>
      </dgm:t>
    </dgm:pt>
    <dgm:pt modelId="{3026B653-E7F1-644D-A956-FE0695FDED71}" type="sibTrans" cxnId="{10119F45-E260-8346-900E-8734EDCAEECE}">
      <dgm:prSet/>
      <dgm:spPr/>
      <dgm:t>
        <a:bodyPr/>
        <a:lstStyle/>
        <a:p>
          <a:endParaRPr lang="en-US"/>
        </a:p>
      </dgm:t>
    </dgm:pt>
    <dgm:pt modelId="{1BB93D57-0C30-AC41-937F-F2ECCEEAF0A1}" type="pres">
      <dgm:prSet presAssocID="{D09C0A8F-2997-47AB-9632-2656BF5431C7}" presName="linear" presStyleCnt="0">
        <dgm:presLayoutVars>
          <dgm:animLvl val="lvl"/>
          <dgm:resizeHandles val="exact"/>
        </dgm:presLayoutVars>
      </dgm:prSet>
      <dgm:spPr/>
    </dgm:pt>
    <dgm:pt modelId="{1905E0C0-1340-8F46-97B9-56490479D031}" type="pres">
      <dgm:prSet presAssocID="{DE40FDE7-A8F8-452F-A611-892293A42A15}" presName="parentText" presStyleLbl="node1" presStyleIdx="0" presStyleCnt="4">
        <dgm:presLayoutVars>
          <dgm:chMax val="0"/>
          <dgm:bulletEnabled val="1"/>
        </dgm:presLayoutVars>
      </dgm:prSet>
      <dgm:spPr/>
    </dgm:pt>
    <dgm:pt modelId="{6EC8EB24-45C0-9D4B-AE38-877B63647DA3}" type="pres">
      <dgm:prSet presAssocID="{8CD2054B-25C3-4367-AED3-0803BF87D174}" presName="spacer" presStyleCnt="0"/>
      <dgm:spPr/>
    </dgm:pt>
    <dgm:pt modelId="{32B0A9ED-D940-E240-904F-5165B6DE73B0}" type="pres">
      <dgm:prSet presAssocID="{13D5D9E3-7F06-4D36-AC61-94E75E1BBA04}" presName="parentText" presStyleLbl="node1" presStyleIdx="1" presStyleCnt="4">
        <dgm:presLayoutVars>
          <dgm:chMax val="0"/>
          <dgm:bulletEnabled val="1"/>
        </dgm:presLayoutVars>
      </dgm:prSet>
      <dgm:spPr/>
    </dgm:pt>
    <dgm:pt modelId="{200F47EA-4022-A147-A82F-62EF6D1195BD}" type="pres">
      <dgm:prSet presAssocID="{11EF862F-9217-4098-B74D-3BA3C5156148}" presName="spacer" presStyleCnt="0"/>
      <dgm:spPr/>
    </dgm:pt>
    <dgm:pt modelId="{19F8218A-9078-004C-A845-C8148099303E}" type="pres">
      <dgm:prSet presAssocID="{D4CBB025-1D82-4DB3-A9DA-F6F4506CE0BD}" presName="parentText" presStyleLbl="node1" presStyleIdx="2" presStyleCnt="4">
        <dgm:presLayoutVars>
          <dgm:chMax val="0"/>
          <dgm:bulletEnabled val="1"/>
        </dgm:presLayoutVars>
      </dgm:prSet>
      <dgm:spPr/>
    </dgm:pt>
    <dgm:pt modelId="{030EB0B0-7DFA-C14F-B43A-B0BEBAAC2DFE}" type="pres">
      <dgm:prSet presAssocID="{11BED52D-05A4-47EF-B03A-A87D3D19BB7E}" presName="spacer" presStyleCnt="0"/>
      <dgm:spPr/>
    </dgm:pt>
    <dgm:pt modelId="{1715985D-489D-AA49-BA4D-34BF887CF0BD}" type="pres">
      <dgm:prSet presAssocID="{C504AE6E-737D-AB4F-A428-5D9A12E70727}" presName="parentText" presStyleLbl="node1" presStyleIdx="3" presStyleCnt="4">
        <dgm:presLayoutVars>
          <dgm:chMax val="0"/>
          <dgm:bulletEnabled val="1"/>
        </dgm:presLayoutVars>
      </dgm:prSet>
      <dgm:spPr/>
    </dgm:pt>
  </dgm:ptLst>
  <dgm:cxnLst>
    <dgm:cxn modelId="{D9A83A27-BF4F-8C42-A29C-5E9F0258BCDB}" type="presOf" srcId="{D09C0A8F-2997-47AB-9632-2656BF5431C7}" destId="{1BB93D57-0C30-AC41-937F-F2ECCEEAF0A1}" srcOrd="0" destOrd="0" presId="urn:microsoft.com/office/officeart/2005/8/layout/vList2"/>
    <dgm:cxn modelId="{10119F45-E260-8346-900E-8734EDCAEECE}" srcId="{D09C0A8F-2997-47AB-9632-2656BF5431C7}" destId="{C504AE6E-737D-AB4F-A428-5D9A12E70727}" srcOrd="3" destOrd="0" parTransId="{43C862CC-BB13-2144-BA63-D70575EDCD36}" sibTransId="{3026B653-E7F1-644D-A956-FE0695FDED71}"/>
    <dgm:cxn modelId="{C6468B96-003A-3445-B5B7-B24DA23B0DAF}" type="presOf" srcId="{C504AE6E-737D-AB4F-A428-5D9A12E70727}" destId="{1715985D-489D-AA49-BA4D-34BF887CF0BD}" srcOrd="0" destOrd="0" presId="urn:microsoft.com/office/officeart/2005/8/layout/vList2"/>
    <dgm:cxn modelId="{BE52D2A9-A2BF-2D47-8441-89496574C11B}" type="presOf" srcId="{13D5D9E3-7F06-4D36-AC61-94E75E1BBA04}" destId="{32B0A9ED-D940-E240-904F-5165B6DE73B0}" srcOrd="0" destOrd="0" presId="urn:microsoft.com/office/officeart/2005/8/layout/vList2"/>
    <dgm:cxn modelId="{E3A53FAD-611F-4B4A-A54C-2AB7B7BFD27E}" type="presOf" srcId="{D4CBB025-1D82-4DB3-A9DA-F6F4506CE0BD}" destId="{19F8218A-9078-004C-A845-C8148099303E}" srcOrd="0" destOrd="0" presId="urn:microsoft.com/office/officeart/2005/8/layout/vList2"/>
    <dgm:cxn modelId="{0DD37CBD-8267-4AA1-A3EA-30252C1FECBF}" srcId="{D09C0A8F-2997-47AB-9632-2656BF5431C7}" destId="{13D5D9E3-7F06-4D36-AC61-94E75E1BBA04}" srcOrd="1" destOrd="0" parTransId="{914BEE9C-3DE1-4927-9CC7-01F4909A61D1}" sibTransId="{11EF862F-9217-4098-B74D-3BA3C5156148}"/>
    <dgm:cxn modelId="{D85BEDD7-144C-44BD-9AA7-A594ACF23582}" srcId="{D09C0A8F-2997-47AB-9632-2656BF5431C7}" destId="{DE40FDE7-A8F8-452F-A611-892293A42A15}" srcOrd="0" destOrd="0" parTransId="{30821818-B9A1-4538-AE3A-944D0126B810}" sibTransId="{8CD2054B-25C3-4367-AED3-0803BF87D174}"/>
    <dgm:cxn modelId="{DA3D12F3-E515-204E-8DBB-0000155BE174}" type="presOf" srcId="{DE40FDE7-A8F8-452F-A611-892293A42A15}" destId="{1905E0C0-1340-8F46-97B9-56490479D031}" srcOrd="0" destOrd="0" presId="urn:microsoft.com/office/officeart/2005/8/layout/vList2"/>
    <dgm:cxn modelId="{288615FA-4D5B-4EA1-AC28-8EC19A93E1A6}" srcId="{D09C0A8F-2997-47AB-9632-2656BF5431C7}" destId="{D4CBB025-1D82-4DB3-A9DA-F6F4506CE0BD}" srcOrd="2" destOrd="0" parTransId="{2AB30665-1AA9-4375-B93B-B2DF29DDDF75}" sibTransId="{11BED52D-05A4-47EF-B03A-A87D3D19BB7E}"/>
    <dgm:cxn modelId="{C2441770-2B04-C349-A72B-9B00E47F3EE4}" type="presParOf" srcId="{1BB93D57-0C30-AC41-937F-F2ECCEEAF0A1}" destId="{1905E0C0-1340-8F46-97B9-56490479D031}" srcOrd="0" destOrd="0" presId="urn:microsoft.com/office/officeart/2005/8/layout/vList2"/>
    <dgm:cxn modelId="{CF4957CC-CBE4-3A4F-A64A-EC55180958B5}" type="presParOf" srcId="{1BB93D57-0C30-AC41-937F-F2ECCEEAF0A1}" destId="{6EC8EB24-45C0-9D4B-AE38-877B63647DA3}" srcOrd="1" destOrd="0" presId="urn:microsoft.com/office/officeart/2005/8/layout/vList2"/>
    <dgm:cxn modelId="{79DB7AC1-A6AE-9F42-AC2C-D072C37BDE38}" type="presParOf" srcId="{1BB93D57-0C30-AC41-937F-F2ECCEEAF0A1}" destId="{32B0A9ED-D940-E240-904F-5165B6DE73B0}" srcOrd="2" destOrd="0" presId="urn:microsoft.com/office/officeart/2005/8/layout/vList2"/>
    <dgm:cxn modelId="{28189304-CE05-6647-B9C8-99CEE028612C}" type="presParOf" srcId="{1BB93D57-0C30-AC41-937F-F2ECCEEAF0A1}" destId="{200F47EA-4022-A147-A82F-62EF6D1195BD}" srcOrd="3" destOrd="0" presId="urn:microsoft.com/office/officeart/2005/8/layout/vList2"/>
    <dgm:cxn modelId="{6EC97623-069F-8C4E-86A7-600BA12A101E}" type="presParOf" srcId="{1BB93D57-0C30-AC41-937F-F2ECCEEAF0A1}" destId="{19F8218A-9078-004C-A845-C8148099303E}" srcOrd="4" destOrd="0" presId="urn:microsoft.com/office/officeart/2005/8/layout/vList2"/>
    <dgm:cxn modelId="{E1F572CF-21DB-744A-98FC-15085DBD3271}" type="presParOf" srcId="{1BB93D57-0C30-AC41-937F-F2ECCEEAF0A1}" destId="{030EB0B0-7DFA-C14F-B43A-B0BEBAAC2DFE}" srcOrd="5" destOrd="0" presId="urn:microsoft.com/office/officeart/2005/8/layout/vList2"/>
    <dgm:cxn modelId="{AF554E95-0D55-7F4F-97F5-024E9D3DE76C}" type="presParOf" srcId="{1BB93D57-0C30-AC41-937F-F2ECCEEAF0A1}" destId="{1715985D-489D-AA49-BA4D-34BF887CF0BD}" srcOrd="6"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1D0BFE-8AFD-7147-8DD3-502506431CD8}">
      <dsp:nvSpPr>
        <dsp:cNvPr id="0" name=""/>
        <dsp:cNvSpPr/>
      </dsp:nvSpPr>
      <dsp:spPr>
        <a:xfrm>
          <a:off x="1911094" y="1689871"/>
          <a:ext cx="1045841" cy="363019"/>
        </a:xfrm>
        <a:custGeom>
          <a:avLst/>
          <a:gdLst/>
          <a:ahLst/>
          <a:cxnLst/>
          <a:rect l="0" t="0" r="0" b="0"/>
          <a:pathLst>
            <a:path>
              <a:moveTo>
                <a:pt x="0" y="0"/>
              </a:moveTo>
              <a:lnTo>
                <a:pt x="0" y="181509"/>
              </a:lnTo>
              <a:lnTo>
                <a:pt x="1045841" y="181509"/>
              </a:lnTo>
              <a:lnTo>
                <a:pt x="1045841" y="363019"/>
              </a:lnTo>
            </a:path>
          </a:pathLst>
        </a:custGeom>
        <a:noFill/>
        <a:ln w="12700" cap="flat" cmpd="sng" algn="ctr">
          <a:solidFill>
            <a:schemeClr val="accent6">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7CDD0B0-B756-C34E-BFF3-CF8D5D530C3D}">
      <dsp:nvSpPr>
        <dsp:cNvPr id="0" name=""/>
        <dsp:cNvSpPr/>
      </dsp:nvSpPr>
      <dsp:spPr>
        <a:xfrm>
          <a:off x="865253" y="1689871"/>
          <a:ext cx="1045841" cy="363019"/>
        </a:xfrm>
        <a:custGeom>
          <a:avLst/>
          <a:gdLst/>
          <a:ahLst/>
          <a:cxnLst/>
          <a:rect l="0" t="0" r="0" b="0"/>
          <a:pathLst>
            <a:path>
              <a:moveTo>
                <a:pt x="1045841" y="0"/>
              </a:moveTo>
              <a:lnTo>
                <a:pt x="1045841" y="181509"/>
              </a:lnTo>
              <a:lnTo>
                <a:pt x="0" y="181509"/>
              </a:lnTo>
              <a:lnTo>
                <a:pt x="0" y="363019"/>
              </a:lnTo>
            </a:path>
          </a:pathLst>
        </a:custGeom>
        <a:noFill/>
        <a:ln w="12700" cap="flat" cmpd="sng" algn="ctr">
          <a:solidFill>
            <a:schemeClr val="accent6">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53D1A10-6730-5A4F-8B52-0BCA3660C47B}">
      <dsp:nvSpPr>
        <dsp:cNvPr id="0" name=""/>
        <dsp:cNvSpPr/>
      </dsp:nvSpPr>
      <dsp:spPr>
        <a:xfrm>
          <a:off x="1046762" y="825539"/>
          <a:ext cx="1728663" cy="864331"/>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b="1" kern="1200"/>
            <a:t>Two Parallel Tracks</a:t>
          </a:r>
          <a:endParaRPr lang="en-US" sz="2300" kern="1200"/>
        </a:p>
      </dsp:txBody>
      <dsp:txXfrm>
        <a:off x="1046762" y="825539"/>
        <a:ext cx="1728663" cy="864331"/>
      </dsp:txXfrm>
    </dsp:sp>
    <dsp:sp modelId="{38CAEA3A-BE20-4444-BD76-A605144EF4CA}">
      <dsp:nvSpPr>
        <dsp:cNvPr id="0" name=""/>
        <dsp:cNvSpPr/>
      </dsp:nvSpPr>
      <dsp:spPr>
        <a:xfrm>
          <a:off x="921" y="2052890"/>
          <a:ext cx="1728663" cy="864331"/>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b="1" kern="1200"/>
            <a:t>Technical</a:t>
          </a:r>
        </a:p>
      </dsp:txBody>
      <dsp:txXfrm>
        <a:off x="921" y="2052890"/>
        <a:ext cx="1728663" cy="864331"/>
      </dsp:txXfrm>
    </dsp:sp>
    <dsp:sp modelId="{AC47E054-77EE-0D45-AFCA-3E6BFB45BE92}">
      <dsp:nvSpPr>
        <dsp:cNvPr id="0" name=""/>
        <dsp:cNvSpPr/>
      </dsp:nvSpPr>
      <dsp:spPr>
        <a:xfrm>
          <a:off x="2092604" y="2052890"/>
          <a:ext cx="1728663" cy="864331"/>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b="1" kern="1200"/>
            <a:t>Professional</a:t>
          </a:r>
        </a:p>
      </dsp:txBody>
      <dsp:txXfrm>
        <a:off x="2092604" y="2052890"/>
        <a:ext cx="1728663" cy="8643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4583D1-2EE6-9E4D-8887-9993A34D8479}">
      <dsp:nvSpPr>
        <dsp:cNvPr id="0" name=""/>
        <dsp:cNvSpPr/>
      </dsp:nvSpPr>
      <dsp:spPr>
        <a:xfrm>
          <a:off x="0" y="631647"/>
          <a:ext cx="6666833" cy="181125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520700" rIns="517420"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a:t>Know the financials, in and out</a:t>
          </a:r>
        </a:p>
        <a:p>
          <a:pPr marL="228600" lvl="1" indent="-228600" algn="l" defTabSz="1111250">
            <a:lnSpc>
              <a:spcPct val="90000"/>
            </a:lnSpc>
            <a:spcBef>
              <a:spcPct val="0"/>
            </a:spcBef>
            <a:spcAft>
              <a:spcPct val="15000"/>
            </a:spcAft>
            <a:buChar char="•"/>
          </a:pPr>
          <a:r>
            <a:rPr lang="en-US" sz="2500" kern="1200"/>
            <a:t>What is the risk of not doing a project like this?</a:t>
          </a:r>
        </a:p>
      </dsp:txBody>
      <dsp:txXfrm>
        <a:off x="0" y="631647"/>
        <a:ext cx="6666833" cy="1811250"/>
      </dsp:txXfrm>
    </dsp:sp>
    <dsp:sp modelId="{45FB8733-6B63-3A45-91A7-C4E3C1D18B9D}">
      <dsp:nvSpPr>
        <dsp:cNvPr id="0" name=""/>
        <dsp:cNvSpPr/>
      </dsp:nvSpPr>
      <dsp:spPr>
        <a:xfrm>
          <a:off x="333341" y="262647"/>
          <a:ext cx="4666783" cy="7380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111250">
            <a:lnSpc>
              <a:spcPct val="90000"/>
            </a:lnSpc>
            <a:spcBef>
              <a:spcPct val="0"/>
            </a:spcBef>
            <a:spcAft>
              <a:spcPct val="35000"/>
            </a:spcAft>
            <a:buNone/>
          </a:pPr>
          <a:r>
            <a:rPr lang="en-US" sz="2500" kern="1200"/>
            <a:t>CFO:</a:t>
          </a:r>
        </a:p>
      </dsp:txBody>
      <dsp:txXfrm>
        <a:off x="369367" y="298673"/>
        <a:ext cx="4594731" cy="665948"/>
      </dsp:txXfrm>
    </dsp:sp>
    <dsp:sp modelId="{21F35F1A-55F3-504B-A0C1-E1F575D675EA}">
      <dsp:nvSpPr>
        <dsp:cNvPr id="0" name=""/>
        <dsp:cNvSpPr/>
      </dsp:nvSpPr>
      <dsp:spPr>
        <a:xfrm>
          <a:off x="0" y="2946897"/>
          <a:ext cx="6666833" cy="2244375"/>
        </a:xfrm>
        <a:prstGeom prst="rect">
          <a:avLst/>
        </a:prstGeom>
        <a:solidFill>
          <a:schemeClr val="lt1">
            <a:alpha val="90000"/>
            <a:hueOff val="0"/>
            <a:satOff val="0"/>
            <a:lumOff val="0"/>
            <a:alphaOff val="0"/>
          </a:schemeClr>
        </a:solidFill>
        <a:ln w="12700" cap="flat" cmpd="sng" algn="ctr">
          <a:solidFill>
            <a:schemeClr val="accent5">
              <a:hueOff val="-12152150"/>
              <a:satOff val="-826"/>
              <a:lumOff val="1961"/>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520700" rIns="517420"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a:t>Scalability, reliability, security</a:t>
          </a:r>
        </a:p>
        <a:p>
          <a:pPr marL="228600" lvl="1" indent="-228600" algn="l" defTabSz="1111250">
            <a:lnSpc>
              <a:spcPct val="90000"/>
            </a:lnSpc>
            <a:spcBef>
              <a:spcPct val="0"/>
            </a:spcBef>
            <a:spcAft>
              <a:spcPct val="15000"/>
            </a:spcAft>
            <a:buChar char="•"/>
          </a:pPr>
          <a:r>
            <a:rPr lang="en-US" sz="2500" kern="1200"/>
            <a:t>How this meets their roadmap and goals</a:t>
          </a:r>
        </a:p>
        <a:p>
          <a:pPr marL="228600" lvl="1" indent="-228600" algn="l" defTabSz="1111250">
            <a:lnSpc>
              <a:spcPct val="90000"/>
            </a:lnSpc>
            <a:spcBef>
              <a:spcPct val="0"/>
            </a:spcBef>
            <a:spcAft>
              <a:spcPct val="15000"/>
            </a:spcAft>
            <a:buChar char="•"/>
          </a:pPr>
          <a:r>
            <a:rPr lang="en-US" sz="2500" kern="1200"/>
            <a:t>Organization can grow with this design</a:t>
          </a:r>
        </a:p>
      </dsp:txBody>
      <dsp:txXfrm>
        <a:off x="0" y="2946897"/>
        <a:ext cx="6666833" cy="2244375"/>
      </dsp:txXfrm>
    </dsp:sp>
    <dsp:sp modelId="{6FA2C80D-7A29-7F4F-894D-9A0D43A68A35}">
      <dsp:nvSpPr>
        <dsp:cNvPr id="0" name=""/>
        <dsp:cNvSpPr/>
      </dsp:nvSpPr>
      <dsp:spPr>
        <a:xfrm>
          <a:off x="333341" y="2577897"/>
          <a:ext cx="4666783" cy="738000"/>
        </a:xfrm>
        <a:prstGeom prst="roundRect">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111250">
            <a:lnSpc>
              <a:spcPct val="90000"/>
            </a:lnSpc>
            <a:spcBef>
              <a:spcPct val="0"/>
            </a:spcBef>
            <a:spcAft>
              <a:spcPct val="35000"/>
            </a:spcAft>
            <a:buNone/>
          </a:pPr>
          <a:r>
            <a:rPr lang="en-US" sz="2500" kern="1200"/>
            <a:t>CTO:</a:t>
          </a:r>
        </a:p>
      </dsp:txBody>
      <dsp:txXfrm>
        <a:off x="369367" y="2613923"/>
        <a:ext cx="4594731" cy="6659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3A6BC8-2A19-A044-BA5A-348CE38C5A5F}">
      <dsp:nvSpPr>
        <dsp:cNvPr id="0" name=""/>
        <dsp:cNvSpPr/>
      </dsp:nvSpPr>
      <dsp:spPr>
        <a:xfrm>
          <a:off x="0" y="1080567"/>
          <a:ext cx="2957512" cy="187802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1B4F15-21B1-7740-9BE0-328142FB0077}">
      <dsp:nvSpPr>
        <dsp:cNvPr id="0" name=""/>
        <dsp:cNvSpPr/>
      </dsp:nvSpPr>
      <dsp:spPr>
        <a:xfrm>
          <a:off x="328612" y="1392749"/>
          <a:ext cx="2957512" cy="187802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r>
            <a:rPr lang="en-US" sz="5600" kern="1200"/>
            <a:t>Training</a:t>
          </a:r>
        </a:p>
      </dsp:txBody>
      <dsp:txXfrm>
        <a:off x="383617" y="1447754"/>
        <a:ext cx="2847502" cy="1768010"/>
      </dsp:txXfrm>
    </dsp:sp>
    <dsp:sp modelId="{65DB1ED1-95D7-8547-B2CE-7EB03D17E922}">
      <dsp:nvSpPr>
        <dsp:cNvPr id="0" name=""/>
        <dsp:cNvSpPr/>
      </dsp:nvSpPr>
      <dsp:spPr>
        <a:xfrm>
          <a:off x="3614737" y="1080567"/>
          <a:ext cx="2957512" cy="187802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84263C-CE75-3C47-9BB2-32BEE65280D8}">
      <dsp:nvSpPr>
        <dsp:cNvPr id="0" name=""/>
        <dsp:cNvSpPr/>
      </dsp:nvSpPr>
      <dsp:spPr>
        <a:xfrm>
          <a:off x="3943350" y="1392749"/>
          <a:ext cx="2957512" cy="187802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r>
            <a:rPr lang="en-US" sz="5600" kern="1200"/>
            <a:t>Travel</a:t>
          </a:r>
        </a:p>
      </dsp:txBody>
      <dsp:txXfrm>
        <a:off x="3998355" y="1447754"/>
        <a:ext cx="2847502" cy="1768010"/>
      </dsp:txXfrm>
    </dsp:sp>
    <dsp:sp modelId="{BDC165E6-2749-AD4E-BDE0-5CB25BC2BEA0}">
      <dsp:nvSpPr>
        <dsp:cNvPr id="0" name=""/>
        <dsp:cNvSpPr/>
      </dsp:nvSpPr>
      <dsp:spPr>
        <a:xfrm>
          <a:off x="7229475" y="1080567"/>
          <a:ext cx="2957512" cy="187802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D6D06D-8D4E-3D42-9EC0-1E37182720C9}">
      <dsp:nvSpPr>
        <dsp:cNvPr id="0" name=""/>
        <dsp:cNvSpPr/>
      </dsp:nvSpPr>
      <dsp:spPr>
        <a:xfrm>
          <a:off x="7558087" y="1392749"/>
          <a:ext cx="2957512" cy="187802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r>
            <a:rPr lang="en-US" sz="5600" kern="1200"/>
            <a:t>Trust</a:t>
          </a:r>
        </a:p>
      </dsp:txBody>
      <dsp:txXfrm>
        <a:off x="7613092" y="1447754"/>
        <a:ext cx="2847502" cy="17680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C09F50-B8AE-6447-9AD8-ED52F579008E}">
      <dsp:nvSpPr>
        <dsp:cNvPr id="0" name=""/>
        <dsp:cNvSpPr/>
      </dsp:nvSpPr>
      <dsp:spPr>
        <a:xfrm>
          <a:off x="0" y="706671"/>
          <a:ext cx="3073451" cy="1951641"/>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74491F-BA89-B54C-9B4D-5414431B708D}">
      <dsp:nvSpPr>
        <dsp:cNvPr id="0" name=""/>
        <dsp:cNvSpPr/>
      </dsp:nvSpPr>
      <dsp:spPr>
        <a:xfrm>
          <a:off x="341494" y="1031091"/>
          <a:ext cx="3073451" cy="1951641"/>
        </a:xfrm>
        <a:prstGeom prst="roundRect">
          <a:avLst>
            <a:gd name="adj" fmla="val 10000"/>
          </a:avLst>
        </a:prstGeom>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1. They can negotiate with leadership</a:t>
          </a:r>
        </a:p>
      </dsp:txBody>
      <dsp:txXfrm>
        <a:off x="398656" y="1088253"/>
        <a:ext cx="2959127" cy="1837317"/>
      </dsp:txXfrm>
    </dsp:sp>
    <dsp:sp modelId="{481DABDD-AFD0-DA4D-8576-44222DD28C25}">
      <dsp:nvSpPr>
        <dsp:cNvPr id="0" name=""/>
        <dsp:cNvSpPr/>
      </dsp:nvSpPr>
      <dsp:spPr>
        <a:xfrm>
          <a:off x="3756441" y="706671"/>
          <a:ext cx="3073451" cy="1951641"/>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518AAC-3CCB-CA43-8778-99718349DC3A}">
      <dsp:nvSpPr>
        <dsp:cNvPr id="0" name=""/>
        <dsp:cNvSpPr/>
      </dsp:nvSpPr>
      <dsp:spPr>
        <a:xfrm>
          <a:off x="4097935" y="1031091"/>
          <a:ext cx="3073451" cy="1951641"/>
        </a:xfrm>
        <a:prstGeom prst="roundRect">
          <a:avLst>
            <a:gd name="adj" fmla="val 10000"/>
          </a:avLst>
        </a:prstGeom>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2. An Architect builds up their teammates</a:t>
          </a:r>
        </a:p>
      </dsp:txBody>
      <dsp:txXfrm>
        <a:off x="4155097" y="1088253"/>
        <a:ext cx="2959127" cy="1837317"/>
      </dsp:txXfrm>
    </dsp:sp>
    <dsp:sp modelId="{1C2A0B5C-3E94-3648-9438-3004AEF414A3}">
      <dsp:nvSpPr>
        <dsp:cNvPr id="0" name=""/>
        <dsp:cNvSpPr/>
      </dsp:nvSpPr>
      <dsp:spPr>
        <a:xfrm>
          <a:off x="7512882" y="706671"/>
          <a:ext cx="3073451" cy="1951641"/>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B86FF0-62A9-A048-A1CB-732D22C9D92F}">
      <dsp:nvSpPr>
        <dsp:cNvPr id="0" name=""/>
        <dsp:cNvSpPr/>
      </dsp:nvSpPr>
      <dsp:spPr>
        <a:xfrm>
          <a:off x="7854377" y="1031091"/>
          <a:ext cx="3073451" cy="1951641"/>
        </a:xfrm>
        <a:prstGeom prst="roundRect">
          <a:avLst>
            <a:gd name="adj" fmla="val 10000"/>
          </a:avLst>
        </a:prstGeom>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3. You will become a Project Manager</a:t>
          </a:r>
        </a:p>
      </dsp:txBody>
      <dsp:txXfrm>
        <a:off x="7911539" y="1088253"/>
        <a:ext cx="2959127" cy="183731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31906-5845-0540-859E-2B6DA869B786}">
      <dsp:nvSpPr>
        <dsp:cNvPr id="0" name=""/>
        <dsp:cNvSpPr/>
      </dsp:nvSpPr>
      <dsp:spPr>
        <a:xfrm>
          <a:off x="1333" y="110983"/>
          <a:ext cx="4682211" cy="2973204"/>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874E4E-7157-8840-B7C7-C02BB8CB7358}">
      <dsp:nvSpPr>
        <dsp:cNvPr id="0" name=""/>
        <dsp:cNvSpPr/>
      </dsp:nvSpPr>
      <dsp:spPr>
        <a:xfrm>
          <a:off x="521579" y="605216"/>
          <a:ext cx="4682211" cy="2973204"/>
        </a:xfrm>
        <a:prstGeom prst="roundRect">
          <a:avLst>
            <a:gd name="adj" fmla="val 10000"/>
          </a:avLst>
        </a:prstGeom>
        <a:solidFill>
          <a:schemeClr val="lt2">
            <a:alpha val="90000"/>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USNUA - https://</a:t>
          </a:r>
          <a:r>
            <a:rPr lang="en-US" sz="2900" kern="1200" err="1"/>
            <a:t>www.usnua.com</a:t>
          </a:r>
          <a:endParaRPr lang="en-US" sz="2900" kern="1200"/>
        </a:p>
      </dsp:txBody>
      <dsp:txXfrm>
        <a:off x="608661" y="692298"/>
        <a:ext cx="4508047" cy="2799040"/>
      </dsp:txXfrm>
    </dsp:sp>
    <dsp:sp modelId="{9E606DCA-7D3A-BC4C-8774-3DEB4F992C04}">
      <dsp:nvSpPr>
        <dsp:cNvPr id="0" name=""/>
        <dsp:cNvSpPr/>
      </dsp:nvSpPr>
      <dsp:spPr>
        <a:xfrm>
          <a:off x="5724037" y="110983"/>
          <a:ext cx="4682211" cy="2973204"/>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63184A-4AC6-BD43-9C31-E9528DB6AED3}">
      <dsp:nvSpPr>
        <dsp:cNvPr id="0" name=""/>
        <dsp:cNvSpPr/>
      </dsp:nvSpPr>
      <dsp:spPr>
        <a:xfrm>
          <a:off x="6244283" y="605216"/>
          <a:ext cx="4682211" cy="2973204"/>
        </a:xfrm>
        <a:prstGeom prst="roundRect">
          <a:avLst>
            <a:gd name="adj" fmla="val 10000"/>
          </a:avLst>
        </a:prstGeom>
        <a:solidFill>
          <a:schemeClr val="lt2">
            <a:alpha val="90000"/>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Packet Pushers - https://packetpushers.net</a:t>
          </a:r>
        </a:p>
      </dsp:txBody>
      <dsp:txXfrm>
        <a:off x="6331365" y="692298"/>
        <a:ext cx="4508047" cy="27990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05E0C0-1340-8F46-97B9-56490479D031}">
      <dsp:nvSpPr>
        <dsp:cNvPr id="0" name=""/>
        <dsp:cNvSpPr/>
      </dsp:nvSpPr>
      <dsp:spPr>
        <a:xfrm>
          <a:off x="0" y="304569"/>
          <a:ext cx="10515600" cy="859949"/>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a:t>Mike Courtney, Director at Ramen</a:t>
          </a:r>
        </a:p>
      </dsp:txBody>
      <dsp:txXfrm>
        <a:off x="41979" y="346548"/>
        <a:ext cx="10431642" cy="775991"/>
      </dsp:txXfrm>
    </dsp:sp>
    <dsp:sp modelId="{32B0A9ED-D940-E240-904F-5165B6DE73B0}">
      <dsp:nvSpPr>
        <dsp:cNvPr id="0" name=""/>
        <dsp:cNvSpPr/>
      </dsp:nvSpPr>
      <dsp:spPr>
        <a:xfrm>
          <a:off x="0" y="1265319"/>
          <a:ext cx="10515600" cy="859949"/>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a:t>LinkedIn: https://www.linkedin.com/in/boston1630/</a:t>
          </a:r>
        </a:p>
      </dsp:txBody>
      <dsp:txXfrm>
        <a:off x="41979" y="1307298"/>
        <a:ext cx="10431642" cy="775991"/>
      </dsp:txXfrm>
    </dsp:sp>
    <dsp:sp modelId="{19F8218A-9078-004C-A845-C8148099303E}">
      <dsp:nvSpPr>
        <dsp:cNvPr id="0" name=""/>
        <dsp:cNvSpPr/>
      </dsp:nvSpPr>
      <dsp:spPr>
        <a:xfrm>
          <a:off x="0" y="2226069"/>
          <a:ext cx="10515600" cy="859949"/>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a:t>BlueSky: @mikec11.bsky.social</a:t>
          </a:r>
        </a:p>
      </dsp:txBody>
      <dsp:txXfrm>
        <a:off x="41979" y="2268048"/>
        <a:ext cx="10431642" cy="775991"/>
      </dsp:txXfrm>
    </dsp:sp>
    <dsp:sp modelId="{1715985D-489D-AA49-BA4D-34BF887CF0BD}">
      <dsp:nvSpPr>
        <dsp:cNvPr id="0" name=""/>
        <dsp:cNvSpPr/>
      </dsp:nvSpPr>
      <dsp:spPr>
        <a:xfrm>
          <a:off x="0" y="3186819"/>
          <a:ext cx="10515600" cy="859949"/>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a:t>GitHub: chronot1995</a:t>
          </a:r>
        </a:p>
      </dsp:txBody>
      <dsp:txXfrm>
        <a:off x="41979" y="3228798"/>
        <a:ext cx="10431642" cy="775991"/>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041EBA-DAAC-654F-910C-A103BE716101}" type="datetimeFigureOut">
              <a:rPr lang="en-US" smtClean="0"/>
              <a:t>4/16/25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DEF2CA-6674-2947-BB69-0962BBEF4C74}" type="slidenum">
              <a:rPr lang="en-US" smtClean="0"/>
              <a:t>‹#›</a:t>
            </a:fld>
            <a:endParaRPr lang="en-US"/>
          </a:p>
        </p:txBody>
      </p:sp>
    </p:spTree>
    <p:extLst>
      <p:ext uri="{BB962C8B-B14F-4D97-AF65-F5344CB8AC3E}">
        <p14:creationId xmlns:p14="http://schemas.microsoft.com/office/powerpoint/2010/main" val="3343065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should be relevant to everyone in the room.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matter who you are, if you're related to networking, this is what you will get out of this talk.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Engineering -&gt; Looking to make the step into an Architect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Architect -&gt; mentor our field, grow and get even stronger</a:t>
            </a:r>
          </a:p>
          <a:p>
            <a:endParaRPr lang="en-US" dirty="0"/>
          </a:p>
          <a:p>
            <a:r>
              <a:rPr lang="en-US" dirty="0"/>
              <a:t>Mentor - what would you want to tell them consider it a path. Relevance whether an architect. </a:t>
            </a:r>
          </a:p>
          <a:p>
            <a:endParaRPr lang="en-US" dirty="0"/>
          </a:p>
          <a:p>
            <a:r>
              <a:rPr lang="en-US" dirty="0"/>
              <a:t>You will have something to take away from this talk.</a:t>
            </a:r>
          </a:p>
          <a:p>
            <a:endParaRPr lang="en-US" dirty="0"/>
          </a:p>
        </p:txBody>
      </p:sp>
      <p:sp>
        <p:nvSpPr>
          <p:cNvPr id="4" name="Slide Number Placeholder 3"/>
          <p:cNvSpPr>
            <a:spLocks noGrp="1"/>
          </p:cNvSpPr>
          <p:nvPr>
            <p:ph type="sldNum" sz="quarter" idx="5"/>
          </p:nvPr>
        </p:nvSpPr>
        <p:spPr/>
        <p:txBody>
          <a:bodyPr/>
          <a:lstStyle/>
          <a:p>
            <a:fld id="{A1DEF2CA-6674-2947-BB69-0962BBEF4C74}" type="slidenum">
              <a:rPr lang="en-US" smtClean="0"/>
              <a:t>1</a:t>
            </a:fld>
            <a:endParaRPr lang="en-US"/>
          </a:p>
        </p:txBody>
      </p:sp>
    </p:spTree>
    <p:extLst>
      <p:ext uri="{BB962C8B-B14F-4D97-AF65-F5344CB8AC3E}">
        <p14:creationId xmlns:p14="http://schemas.microsoft.com/office/powerpoint/2010/main" val="6692016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URL: https://</a:t>
            </a:r>
            <a:r>
              <a:rPr lang="en-US" dirty="0" err="1"/>
              <a:t>x.com</a:t>
            </a:r>
            <a:r>
              <a:rPr lang="en-US" dirty="0"/>
              <a:t>/</a:t>
            </a:r>
            <a:r>
              <a:rPr lang="en-US" dirty="0" err="1"/>
              <a:t>martin_casado</a:t>
            </a:r>
            <a:r>
              <a:rPr lang="en-US" dirty="0"/>
              <a:t>/status/1120413624001028097</a:t>
            </a:r>
          </a:p>
          <a:p>
            <a:endParaRPr lang="en-US" dirty="0"/>
          </a:p>
          <a:p>
            <a:r>
              <a:rPr lang="en-US" dirty="0"/>
              <a:t>Let’s talk a little but more about that language.</a:t>
            </a:r>
          </a:p>
          <a:p>
            <a:endParaRPr lang="en-US" dirty="0"/>
          </a:p>
          <a:p>
            <a:r>
              <a:rPr lang="en-US" dirty="0"/>
              <a:t>Question: Has anyone heard of Martin Casado? Do you know what business he built?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Martin was the founder of </a:t>
            </a:r>
            <a:r>
              <a:rPr lang="en-US" dirty="0" err="1"/>
              <a:t>Nicira</a:t>
            </a:r>
            <a:r>
              <a:rPr lang="en-US" dirty="0"/>
              <a:t>, which was later sold to VMWare as NSX, and is a partner at Andreesen Horowitz.</a:t>
            </a:r>
          </a:p>
          <a:p>
            <a:endParaRPr lang="en-US" dirty="0"/>
          </a:p>
          <a:p>
            <a:r>
              <a:rPr lang="en-US" dirty="0"/>
              <a:t>He was legitimately one of the founders of the software-defined networking movement from the last decade and someone I've heard speak. He tweeted the above and it honestly lives rent free in my head. </a:t>
            </a:r>
          </a:p>
          <a:p>
            <a:endParaRPr lang="en-US" dirty="0"/>
          </a:p>
          <a:p>
            <a:r>
              <a:rPr lang="en-US" dirty="0"/>
              <a:t>I have literally worked with CTOs from one end of this. People who are completely task masters, people who were one system engineers, maybe a “Field CTO”, all the way to people who could quote academic books from Stanford.</a:t>
            </a:r>
          </a:p>
          <a:p>
            <a:endParaRPr lang="en-US" dirty="0"/>
          </a:p>
          <a:p>
            <a:r>
              <a:rPr lang="en-US" dirty="0"/>
              <a:t>Jeff Geerling in STL, Dr. </a:t>
            </a:r>
            <a:r>
              <a:rPr lang="en-US" dirty="0" err="1"/>
              <a:t>Matsakis</a:t>
            </a:r>
            <a:r>
              <a:rPr lang="en-US" dirty="0"/>
              <a:t> from NIST who became Chief Scientist for </a:t>
            </a:r>
            <a:r>
              <a:rPr lang="en-US" dirty="0" err="1"/>
              <a:t>MasterClock</a:t>
            </a:r>
            <a:r>
              <a:rPr lang="en-US" dirty="0"/>
              <a:t> in STL</a:t>
            </a:r>
          </a:p>
          <a:p>
            <a:r>
              <a:rPr lang="en-US" dirty="0"/>
              <a:t>URL: https://</a:t>
            </a:r>
            <a:r>
              <a:rPr lang="en-US" dirty="0" err="1"/>
              <a:t>www.youtube.com</a:t>
            </a:r>
            <a:r>
              <a:rPr lang="en-US" dirty="0"/>
              <a:t>/</a:t>
            </a:r>
            <a:r>
              <a:rPr lang="en-US" dirty="0" err="1"/>
              <a:t>watch?v</a:t>
            </a:r>
            <a:r>
              <a:rPr lang="en-US" dirty="0"/>
              <a:t>=zT71UvUxhjU&amp;t=1s</a:t>
            </a:r>
          </a:p>
          <a:p>
            <a:endParaRPr lang="en-US" dirty="0"/>
          </a:p>
          <a:p>
            <a:r>
              <a:rPr lang="en-US" dirty="0"/>
              <a:t>You could have someone who teaches part-time at a university or is plugged into an alumni group where they are active. </a:t>
            </a:r>
          </a:p>
          <a:p>
            <a:endParaRPr lang="en-US" dirty="0"/>
          </a:p>
          <a:p>
            <a:r>
              <a:rPr lang="en-US" dirty="0"/>
              <a:t>Understanding this has been very helpful to understand how to work with someone in this position. </a:t>
            </a:r>
          </a:p>
          <a:p>
            <a:endParaRPr lang="en-US" dirty="0"/>
          </a:p>
          <a:p>
            <a:r>
              <a:rPr lang="en-US" dirty="0"/>
              <a:t>You can help understand how to position your solution by understanding where they are on the above. </a:t>
            </a:r>
          </a:p>
          <a:p>
            <a:endParaRPr lang="en-US" dirty="0"/>
          </a:p>
          <a:p>
            <a:r>
              <a:rPr lang="en-US" dirty="0"/>
              <a:t>For instance, if they’re more of an academic type, have them join in the discussions with the vendors you’re evaluating. See if the manufacturer CTO or CEO would talk with your CTO. Also, when working with a VAR, see if there are regional events where the CTO can take pride and present on what you’re accomplishing together.</a:t>
            </a:r>
          </a:p>
          <a:p>
            <a:endParaRPr lang="en-US" dirty="0"/>
          </a:p>
          <a:p>
            <a:r>
              <a:rPr lang="en-US" dirty="0"/>
              <a:t>For someone who is an engineering leader CTO, ask if you can join them in a meeting with their direct reports to discuss the solution and gather feedback from other organizational leaders. </a:t>
            </a:r>
          </a:p>
          <a:p>
            <a:endParaRPr lang="en-US" dirty="0"/>
          </a:p>
          <a:p>
            <a:r>
              <a:rPr lang="en-US" dirty="0"/>
              <a:t>Chief Scientist, create a dialogue with them and people at a manufacturer that have written patents for their product. You may also use a site like LinkedIn to help create connections between a solution and your CTO</a:t>
            </a:r>
          </a:p>
          <a:p>
            <a:endParaRPr lang="en-US" dirty="0"/>
          </a:p>
          <a:p>
            <a:r>
              <a:rPr lang="en-US" dirty="0"/>
              <a:t>Or, just straight vanity play and on how this organization will be now and ahead of similar organizations. You will oversee the construction of one of the most impressive networks in our peer group, bar none. When they next meet with their peers, they will be able to brag about what they’ve accomplished. </a:t>
            </a:r>
          </a:p>
          <a:p>
            <a:endParaRPr lang="en-US" dirty="0"/>
          </a:p>
        </p:txBody>
      </p:sp>
      <p:sp>
        <p:nvSpPr>
          <p:cNvPr id="4" name="Slide Number Placeholder 3"/>
          <p:cNvSpPr>
            <a:spLocks noGrp="1"/>
          </p:cNvSpPr>
          <p:nvPr>
            <p:ph type="sldNum" sz="quarter" idx="5"/>
          </p:nvPr>
        </p:nvSpPr>
        <p:spPr/>
        <p:txBody>
          <a:bodyPr/>
          <a:lstStyle/>
          <a:p>
            <a:fld id="{A1DEF2CA-6674-2947-BB69-0962BBEF4C74}" type="slidenum">
              <a:rPr lang="en-US" smtClean="0"/>
              <a:t>10</a:t>
            </a:fld>
            <a:endParaRPr lang="en-US"/>
          </a:p>
        </p:txBody>
      </p:sp>
    </p:spTree>
    <p:extLst>
      <p:ext uri="{BB962C8B-B14F-4D97-AF65-F5344CB8AC3E}">
        <p14:creationId xmlns:p14="http://schemas.microsoft.com/office/powerpoint/2010/main" val="3065174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URL: https://</a:t>
            </a:r>
            <a:r>
              <a:rPr lang="en-US" dirty="0" err="1"/>
              <a:t>www.driveninsights.com</a:t>
            </a:r>
            <a:r>
              <a:rPr lang="en-US" dirty="0"/>
              <a:t>/</a:t>
            </a:r>
            <a:r>
              <a:rPr lang="en-US" dirty="0" err="1"/>
              <a:t>hs</a:t>
            </a:r>
            <a:r>
              <a:rPr lang="en-US" dirty="0"/>
              <a:t>-fs/</a:t>
            </a:r>
            <a:r>
              <a:rPr lang="en-US" dirty="0" err="1"/>
              <a:t>hubfs</a:t>
            </a:r>
            <a:r>
              <a:rPr lang="en-US" dirty="0"/>
              <a:t>/what%20is%20a%20cfo%20service.jpg?width=5616&amp;name=what%20is%20a%20cfo%20service.jpg</a:t>
            </a:r>
          </a:p>
          <a:p>
            <a:endParaRPr lang="en-US" dirty="0"/>
          </a:p>
          <a:p>
            <a:r>
              <a:rPr lang="en-US" dirty="0"/>
              <a:t>Question: Do you know what CFO / CRO stands for?</a:t>
            </a:r>
          </a:p>
          <a:p>
            <a:endParaRPr lang="en-US" dirty="0"/>
          </a:p>
          <a:p>
            <a:r>
              <a:rPr lang="en-US" dirty="0"/>
              <a:t>They have the responsibility to report to the CEO and to the board of directors on the state of the business and the overall cash flow, spend, and all financial decisions.</a:t>
            </a:r>
          </a:p>
          <a:p>
            <a:endParaRPr lang="en-US" dirty="0"/>
          </a:p>
          <a:p>
            <a:r>
              <a:rPr lang="en-US" dirty="0"/>
              <a:t>This person is used to people giving polished, solid presentations. This may mean that you will need to level up your speaking skills before talking to a CFO. I have always been with a CTO / CIO when I was presenting to a CFO.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CFO – Tenure, 4-6 years</a:t>
            </a:r>
          </a:p>
          <a:p>
            <a:endParaRPr lang="en-US" dirty="0"/>
          </a:p>
          <a:p>
            <a:endParaRPr lang="en-US" dirty="0"/>
          </a:p>
        </p:txBody>
      </p:sp>
      <p:sp>
        <p:nvSpPr>
          <p:cNvPr id="4" name="Slide Number Placeholder 3"/>
          <p:cNvSpPr>
            <a:spLocks noGrp="1"/>
          </p:cNvSpPr>
          <p:nvPr>
            <p:ph type="sldNum" sz="quarter" idx="5"/>
          </p:nvPr>
        </p:nvSpPr>
        <p:spPr/>
        <p:txBody>
          <a:bodyPr/>
          <a:lstStyle/>
          <a:p>
            <a:fld id="{A1DEF2CA-6674-2947-BB69-0962BBEF4C74}" type="slidenum">
              <a:rPr lang="en-US" smtClean="0"/>
              <a:t>11</a:t>
            </a:fld>
            <a:endParaRPr lang="en-US"/>
          </a:p>
        </p:txBody>
      </p:sp>
    </p:spTree>
    <p:extLst>
      <p:ext uri="{BB962C8B-B14F-4D97-AF65-F5344CB8AC3E}">
        <p14:creationId xmlns:p14="http://schemas.microsoft.com/office/powerpoint/2010/main" val="3221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Network Architect, you will directly with VARs and resellers to come up with the solution that works best for your organization. It’s important to go into those meetings knowing ahead of time the financing model that works best for your organization.</a:t>
            </a:r>
          </a:p>
          <a:p>
            <a:endParaRPr lang="en-US" dirty="0"/>
          </a:p>
          <a:p>
            <a:r>
              <a:rPr lang="en-US" dirty="0"/>
              <a:t>Questions: Heard of </a:t>
            </a:r>
            <a:r>
              <a:rPr lang="en-US" dirty="0" err="1"/>
              <a:t>CapEx</a:t>
            </a:r>
            <a:r>
              <a:rPr lang="en-US" dirty="0"/>
              <a:t>? Heard of </a:t>
            </a:r>
            <a:r>
              <a:rPr lang="en-US" dirty="0" err="1"/>
              <a:t>OpEx</a:t>
            </a:r>
            <a:r>
              <a:rPr lang="en-US" dirty="0"/>
              <a:t>? What is that?</a:t>
            </a:r>
          </a:p>
          <a:p>
            <a:endParaRPr lang="en-US" dirty="0"/>
          </a:p>
          <a:p>
            <a:r>
              <a:rPr lang="en-US" dirty="0"/>
              <a:t>When you’re working on a project, it’s not going to be free</a:t>
            </a:r>
          </a:p>
          <a:p>
            <a:endParaRPr lang="en-US" dirty="0"/>
          </a:p>
          <a:p>
            <a:r>
              <a:rPr lang="en-US" dirty="0"/>
              <a:t>For instance, say you’re working with Cisco, Juniper, Arista, Aruba, Nokia, </a:t>
            </a:r>
            <a:r>
              <a:rPr lang="en-US" dirty="0" err="1"/>
              <a:t>etc</a:t>
            </a:r>
            <a:r>
              <a:rPr lang="en-US" dirty="0"/>
              <a:t> – they will give you an idea for the cost of the overall project. Let’s just say it’s 5 million dollars</a:t>
            </a:r>
          </a:p>
          <a:p>
            <a:endParaRPr lang="en-US" dirty="0"/>
          </a:p>
          <a:p>
            <a:r>
              <a:rPr lang="en-US" dirty="0" err="1"/>
              <a:t>OpEx</a:t>
            </a:r>
            <a:r>
              <a:rPr lang="en-US" dirty="0"/>
              <a:t> is almost like leasing. ‘</a:t>
            </a:r>
            <a:r>
              <a:rPr lang="en-US" dirty="0" err="1"/>
              <a:t>ish</a:t>
            </a:r>
            <a:r>
              <a:rPr lang="en-US" dirty="0"/>
              <a:t> = Co-term new expenditures</a:t>
            </a:r>
          </a:p>
          <a:p>
            <a:endParaRPr lang="en-US" dirty="0"/>
          </a:p>
          <a:p>
            <a:r>
              <a:rPr lang="en-US" dirty="0"/>
              <a:t>They might not have visibility into what happened in the past. Or, they may say, in the past we rebuilt this network and had a bucket of money that was 4 million. We can do that again, but you need to shave off </a:t>
            </a:r>
          </a:p>
        </p:txBody>
      </p:sp>
      <p:sp>
        <p:nvSpPr>
          <p:cNvPr id="4" name="Slide Number Placeholder 3"/>
          <p:cNvSpPr>
            <a:spLocks noGrp="1"/>
          </p:cNvSpPr>
          <p:nvPr>
            <p:ph type="sldNum" sz="quarter" idx="5"/>
          </p:nvPr>
        </p:nvSpPr>
        <p:spPr/>
        <p:txBody>
          <a:bodyPr/>
          <a:lstStyle/>
          <a:p>
            <a:fld id="{A1DEF2CA-6674-2947-BB69-0962BBEF4C74}" type="slidenum">
              <a:rPr lang="en-US" smtClean="0"/>
              <a:t>12</a:t>
            </a:fld>
            <a:endParaRPr lang="en-US"/>
          </a:p>
        </p:txBody>
      </p:sp>
    </p:spTree>
    <p:extLst>
      <p:ext uri="{BB962C8B-B14F-4D97-AF65-F5344CB8AC3E}">
        <p14:creationId xmlns:p14="http://schemas.microsoft.com/office/powerpoint/2010/main" val="1016866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CFO, you want to provide the language that they speak. You also want to avoid “going back to the well.” If you have the design, you know the budget, you should be able to provide the total cost of the solution in a </a:t>
            </a:r>
            <a:r>
              <a:rPr lang="en-US" dirty="0" err="1"/>
              <a:t>CapEx</a:t>
            </a:r>
            <a:r>
              <a:rPr lang="en-US" dirty="0"/>
              <a:t> and an </a:t>
            </a:r>
            <a:r>
              <a:rPr lang="en-US" dirty="0" err="1"/>
              <a:t>OpEx</a:t>
            </a:r>
            <a:r>
              <a:rPr lang="en-US" dirty="0"/>
              <a:t> model from the manufacturer and VAR.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Two examples for the CFO:</a:t>
            </a:r>
          </a:p>
          <a:p>
            <a:endParaRPr lang="en-US" dirty="0"/>
          </a:p>
          <a:p>
            <a:pPr marL="228600" indent="-228600">
              <a:buAutoNum type="arabicPeriod"/>
            </a:pPr>
            <a:r>
              <a:rPr lang="en-US" dirty="0"/>
              <a:t>CFO – I worked for a company where the topology was a hub and spoke with a spanned VLAN. The network would have to - and this is no kidding - you’d have to pull the power on the main switch and then it would come back up. The risk was, we have no visibility into this network, what would happen if this occurs during finals or during commencement when it is broadcast to the entire alumni community?</a:t>
            </a:r>
          </a:p>
          <a:p>
            <a:pPr marL="228600" indent="-228600">
              <a:buAutoNum type="arabicPeriod"/>
            </a:pPr>
            <a:r>
              <a:rPr lang="en-US" dirty="0"/>
              <a:t>CFO – Race to the finish line at the end of the quarter to make sure that we were able to use the available funds that were just weeks from going away. The risk here was that those funds were not earmarked for the next year.</a:t>
            </a:r>
          </a:p>
          <a:p>
            <a:pPr marL="228600" indent="-228600">
              <a:buAutoNum type="arabicPeriod"/>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CFO: Can they make money from your proposal?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this benefit the organization in anyway that they can present to the CEO and to the board?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CTO – Wanted to understand how they could get their ratings up on yearly employee reports. That networking was generally ”slow” and how this solution could help them overcome this and improve their rating with staff.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CTO – They had an open office plan, come hell and high water and that is what they were going to make work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CTO – You’ll get a call with a known billionaire if this plan isn’t tripled vetted by the vendor.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CTO – I want to put together the most bleeding edge and I want to see it work. </a:t>
            </a:r>
          </a:p>
          <a:p>
            <a:endParaRPr lang="en-US" dirty="0"/>
          </a:p>
          <a:p>
            <a:r>
              <a:rPr lang="en-US" dirty="0"/>
              <a:t>Negotiating your best solution with the solution that they are looking for</a:t>
            </a:r>
          </a:p>
          <a:p>
            <a:endParaRPr lang="en-US" dirty="0"/>
          </a:p>
          <a:p>
            <a:r>
              <a:rPr lang="en-US" dirty="0"/>
              <a:t>Let’s talk about an example of where this came into play</a:t>
            </a:r>
          </a:p>
          <a:p>
            <a:endParaRPr lang="en-US" dirty="0"/>
          </a:p>
          <a:p>
            <a:r>
              <a:rPr lang="en-US" dirty="0"/>
              <a:t>CTO:</a:t>
            </a:r>
          </a:p>
          <a:p>
            <a:endParaRPr lang="en-US" dirty="0"/>
          </a:p>
          <a:p>
            <a:r>
              <a:rPr lang="en-US" dirty="0"/>
              <a:t>What are their business goals? Do not assume your goals and those goals align? Can you find a way to bridge the gap between. </a:t>
            </a:r>
          </a:p>
          <a:p>
            <a:endParaRPr lang="en-US" dirty="0"/>
          </a:p>
          <a:p>
            <a:endParaRPr lang="en-US" dirty="0"/>
          </a:p>
        </p:txBody>
      </p:sp>
      <p:sp>
        <p:nvSpPr>
          <p:cNvPr id="4" name="Slide Number Placeholder 3"/>
          <p:cNvSpPr>
            <a:spLocks noGrp="1"/>
          </p:cNvSpPr>
          <p:nvPr>
            <p:ph type="sldNum" sz="quarter" idx="5"/>
          </p:nvPr>
        </p:nvSpPr>
        <p:spPr/>
        <p:txBody>
          <a:bodyPr/>
          <a:lstStyle/>
          <a:p>
            <a:fld id="{A1DEF2CA-6674-2947-BB69-0962BBEF4C74}" type="slidenum">
              <a:rPr lang="en-US" smtClean="0"/>
              <a:t>13</a:t>
            </a:fld>
            <a:endParaRPr lang="en-US"/>
          </a:p>
        </p:txBody>
      </p:sp>
    </p:spTree>
    <p:extLst>
      <p:ext uri="{BB962C8B-B14F-4D97-AF65-F5344CB8AC3E}">
        <p14:creationId xmlns:p14="http://schemas.microsoft.com/office/powerpoint/2010/main" val="971171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have we talked about so far, we have talked about what it is like to manage up. To work with the leadership team to make the solution a reality.</a:t>
            </a:r>
          </a:p>
          <a:p>
            <a:endParaRPr lang="en-US" dirty="0"/>
          </a:p>
          <a:p>
            <a:r>
              <a:rPr lang="en-US" dirty="0"/>
              <a:t>Now, we are going to switch gears and talk about managing the team that will help roll out the deployment. </a:t>
            </a:r>
          </a:p>
          <a:p>
            <a:endParaRPr lang="en-US" dirty="0"/>
          </a:p>
          <a:p>
            <a:r>
              <a:rPr lang="en-US" dirty="0"/>
              <a:t>Other peers, Administrators</a:t>
            </a:r>
          </a:p>
        </p:txBody>
      </p:sp>
      <p:sp>
        <p:nvSpPr>
          <p:cNvPr id="4" name="Slide Number Placeholder 3"/>
          <p:cNvSpPr>
            <a:spLocks noGrp="1"/>
          </p:cNvSpPr>
          <p:nvPr>
            <p:ph type="sldNum" sz="quarter" idx="5"/>
          </p:nvPr>
        </p:nvSpPr>
        <p:spPr/>
        <p:txBody>
          <a:bodyPr/>
          <a:lstStyle/>
          <a:p>
            <a:fld id="{A1DEF2CA-6674-2947-BB69-0962BBEF4C74}" type="slidenum">
              <a:rPr lang="en-US" smtClean="0"/>
              <a:t>14</a:t>
            </a:fld>
            <a:endParaRPr lang="en-US"/>
          </a:p>
        </p:txBody>
      </p:sp>
    </p:spTree>
    <p:extLst>
      <p:ext uri="{BB962C8B-B14F-4D97-AF65-F5344CB8AC3E}">
        <p14:creationId xmlns:p14="http://schemas.microsoft.com/office/powerpoint/2010/main" val="40192524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URL: https://</a:t>
            </a:r>
            <a:r>
              <a:rPr lang="en-US" dirty="0" err="1"/>
              <a:t>media.vlipsy.com</a:t>
            </a:r>
            <a:r>
              <a:rPr lang="en-US" dirty="0"/>
              <a:t>/</a:t>
            </a:r>
            <a:r>
              <a:rPr lang="en-US" dirty="0" err="1"/>
              <a:t>vlips</a:t>
            </a:r>
            <a:r>
              <a:rPr lang="en-US" dirty="0"/>
              <a:t>/</a:t>
            </a:r>
            <a:r>
              <a:rPr lang="en-US" dirty="0" err="1"/>
              <a:t>unXhJxNK</a:t>
            </a:r>
            <a:r>
              <a:rPr lang="en-US" dirty="0"/>
              <a:t>/</a:t>
            </a:r>
            <a:r>
              <a:rPr lang="en-US" dirty="0" err="1"/>
              <a:t>preview.jpg</a:t>
            </a:r>
            <a:endParaRPr lang="en-US" dirty="0"/>
          </a:p>
          <a:p>
            <a:r>
              <a:rPr lang="en-US" dirty="0"/>
              <a:t>From “The Hangover”</a:t>
            </a:r>
          </a:p>
          <a:p>
            <a:endParaRPr lang="en-US" dirty="0"/>
          </a:p>
          <a:p>
            <a:r>
              <a:rPr lang="en-US" dirty="0"/>
              <a:t>A huge area of Growth.</a:t>
            </a:r>
          </a:p>
          <a:p>
            <a:endParaRPr lang="en-US" dirty="0"/>
          </a:p>
          <a:p>
            <a:r>
              <a:rPr lang="en-US" dirty="0"/>
              <a:t>Question for you: who here can look at a network and just understand where there could be an issue?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Like this picture above when Alan in the Hangover goes down and he starts counting cards.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used to be very much like that, when I would start off a project, I would come in and just more or less understand what they were looking for and where they should have gone. I didn’t ask questions, I didn’t think I needed to. </a:t>
            </a:r>
          </a:p>
        </p:txBody>
      </p:sp>
      <p:sp>
        <p:nvSpPr>
          <p:cNvPr id="4" name="Slide Number Placeholder 3"/>
          <p:cNvSpPr>
            <a:spLocks noGrp="1"/>
          </p:cNvSpPr>
          <p:nvPr>
            <p:ph type="sldNum" sz="quarter" idx="5"/>
          </p:nvPr>
        </p:nvSpPr>
        <p:spPr/>
        <p:txBody>
          <a:bodyPr/>
          <a:lstStyle/>
          <a:p>
            <a:fld id="{A1DEF2CA-6674-2947-BB69-0962BBEF4C74}" type="slidenum">
              <a:rPr lang="en-US" smtClean="0"/>
              <a:t>15</a:t>
            </a:fld>
            <a:endParaRPr lang="en-US"/>
          </a:p>
        </p:txBody>
      </p:sp>
    </p:spTree>
    <p:extLst>
      <p:ext uri="{BB962C8B-B14F-4D97-AF65-F5344CB8AC3E}">
        <p14:creationId xmlns:p14="http://schemas.microsoft.com/office/powerpoint/2010/main" val="3066453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design where I took a campus LAN network and changed it into an ISP-level design with active / active data centers using JUNOS and MPLS.</a:t>
            </a:r>
          </a:p>
          <a:p>
            <a:endParaRPr lang="en-US" dirty="0"/>
          </a:p>
          <a:p>
            <a:r>
              <a:rPr lang="en-US" dirty="0"/>
              <a:t>It was a super elegant solution. It's still in place 13 years later, just with newer hardware moved from MPLS to EVPN.</a:t>
            </a:r>
          </a:p>
          <a:p>
            <a:endParaRPr lang="en-US" dirty="0"/>
          </a:p>
          <a:p>
            <a:r>
              <a:rPr lang="en-US" dirty="0"/>
              <a:t>You’re operating a high level, how do you talk with the rest of the team / how do you show the value of your design and get people to believe in what you are doing?</a:t>
            </a:r>
          </a:p>
          <a:p>
            <a:endParaRPr lang="en-US" dirty="0"/>
          </a:p>
          <a:p>
            <a:r>
              <a:rPr lang="en-US" dirty="0"/>
              <a:t>How do you explain this to someone and make them feel comfortable with this?</a:t>
            </a:r>
          </a:p>
        </p:txBody>
      </p:sp>
      <p:sp>
        <p:nvSpPr>
          <p:cNvPr id="4" name="Slide Number Placeholder 3"/>
          <p:cNvSpPr>
            <a:spLocks noGrp="1"/>
          </p:cNvSpPr>
          <p:nvPr>
            <p:ph type="sldNum" sz="quarter" idx="5"/>
          </p:nvPr>
        </p:nvSpPr>
        <p:spPr/>
        <p:txBody>
          <a:bodyPr/>
          <a:lstStyle/>
          <a:p>
            <a:fld id="{A1DEF2CA-6674-2947-BB69-0962BBEF4C74}" type="slidenum">
              <a:rPr lang="en-US" smtClean="0"/>
              <a:t>16</a:t>
            </a:fld>
            <a:endParaRPr lang="en-US"/>
          </a:p>
        </p:txBody>
      </p:sp>
    </p:spTree>
    <p:extLst>
      <p:ext uri="{BB962C8B-B14F-4D97-AF65-F5344CB8AC3E}">
        <p14:creationId xmlns:p14="http://schemas.microsoft.com/office/powerpoint/2010/main" val="3244153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Especially if the people you are working with may have a design similar to this. Where you are providing an "elegant" solution that might as well be in a different language.</a:t>
            </a:r>
          </a:p>
          <a:p>
            <a:endParaRPr lang="en-US"/>
          </a:p>
          <a:p>
            <a:r>
              <a:rPr lang="en-US"/>
              <a:t>Or, you may be working with people who's whole understanding of networking may be</a:t>
            </a:r>
          </a:p>
          <a:p>
            <a:endParaRPr lang="en-US"/>
          </a:p>
          <a:p>
            <a:r>
              <a:rPr lang="en-US"/>
              <a:t>http://</a:t>
            </a:r>
            <a:r>
              <a:rPr lang="en-US" err="1"/>
              <a:t>www.obfuscata.com</a:t>
            </a:r>
            <a:r>
              <a:rPr lang="en-US"/>
              <a:t>/wp-content/uploads/2017/12/network-diagram-3.png</a:t>
            </a:r>
          </a:p>
        </p:txBody>
      </p:sp>
      <p:sp>
        <p:nvSpPr>
          <p:cNvPr id="4" name="Slide Number Placeholder 3"/>
          <p:cNvSpPr>
            <a:spLocks noGrp="1"/>
          </p:cNvSpPr>
          <p:nvPr>
            <p:ph type="sldNum" sz="quarter" idx="5"/>
          </p:nvPr>
        </p:nvSpPr>
        <p:spPr/>
        <p:txBody>
          <a:bodyPr/>
          <a:lstStyle/>
          <a:p>
            <a:fld id="{A1DEF2CA-6674-2947-BB69-0962BBEF4C74}" type="slidenum">
              <a:rPr lang="en-US" smtClean="0"/>
              <a:t>17</a:t>
            </a:fld>
            <a:endParaRPr lang="en-US"/>
          </a:p>
        </p:txBody>
      </p:sp>
    </p:spTree>
    <p:extLst>
      <p:ext uri="{BB962C8B-B14F-4D97-AF65-F5344CB8AC3E}">
        <p14:creationId xmlns:p14="http://schemas.microsoft.com/office/powerpoint/2010/main" val="3049387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a:solidFill>
                  <a:srgbClr val="CCCCCC"/>
                </a:solidFill>
                <a:effectLst/>
                <a:latin typeface="DDG_ProximaNova"/>
              </a:rPr>
              <a:t>RFC 1149 - IP over Avian Carriers</a:t>
            </a:r>
          </a:p>
          <a:p>
            <a:endParaRPr lang="en-US" b="0" i="0" u="none" strike="noStrike">
              <a:solidFill>
                <a:srgbClr val="CCCCCC"/>
              </a:solidFill>
              <a:effectLst/>
              <a:latin typeface="DDG_ProximaNova"/>
            </a:endParaRPr>
          </a:p>
          <a:p>
            <a:r>
              <a:rPr lang="en-US"/>
              <a:t>https://</a:t>
            </a:r>
            <a:r>
              <a:rPr lang="en-US" err="1"/>
              <a:t>www.rfc-editor.org</a:t>
            </a:r>
            <a:r>
              <a:rPr lang="en-US"/>
              <a:t>/</a:t>
            </a:r>
            <a:r>
              <a:rPr lang="en-US" err="1"/>
              <a:t>rfc</a:t>
            </a:r>
            <a:r>
              <a:rPr lang="en-US"/>
              <a:t>/rfc1149</a:t>
            </a:r>
          </a:p>
          <a:p>
            <a:endParaRPr lang="en-US"/>
          </a:p>
          <a:p>
            <a:r>
              <a:rPr lang="en-US"/>
              <a:t>==</a:t>
            </a:r>
          </a:p>
          <a:p>
            <a:endParaRPr lang="en-US"/>
          </a:p>
          <a:p>
            <a:r>
              <a:rPr lang="en-US"/>
              <a:t>We work on a network where the magic happens everyday and we honestly have no idea how it works</a:t>
            </a:r>
          </a:p>
        </p:txBody>
      </p:sp>
      <p:sp>
        <p:nvSpPr>
          <p:cNvPr id="4" name="Slide Number Placeholder 3"/>
          <p:cNvSpPr>
            <a:spLocks noGrp="1"/>
          </p:cNvSpPr>
          <p:nvPr>
            <p:ph type="sldNum" sz="quarter" idx="5"/>
          </p:nvPr>
        </p:nvSpPr>
        <p:spPr/>
        <p:txBody>
          <a:bodyPr/>
          <a:lstStyle/>
          <a:p>
            <a:fld id="{A1DEF2CA-6674-2947-BB69-0962BBEF4C74}" type="slidenum">
              <a:rPr lang="en-US" smtClean="0"/>
              <a:t>18</a:t>
            </a:fld>
            <a:endParaRPr lang="en-US"/>
          </a:p>
        </p:txBody>
      </p:sp>
    </p:spTree>
    <p:extLst>
      <p:ext uri="{BB962C8B-B14F-4D97-AF65-F5344CB8AC3E}">
        <p14:creationId xmlns:p14="http://schemas.microsoft.com/office/powerpoint/2010/main" val="38766121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URL: https://beckett-www.s3.amazonaws.com/news/news-content/uploads/2022/10/2022-Topps-x-MLB-6a-Bobby-Bubbles.jpg</a:t>
            </a:r>
          </a:p>
          <a:p>
            <a:endParaRPr lang="en-US"/>
          </a:p>
          <a:p>
            <a:r>
              <a:rPr lang="en-US"/>
              <a:t>As we transition into this next section. One thing that I was definitely not good at, was giving deference to the people who had previously built this network.</a:t>
            </a:r>
          </a:p>
          <a:p>
            <a:endParaRPr lang="en-US"/>
          </a:p>
          <a:p>
            <a:r>
              <a:rPr lang="en-US"/>
              <a:t>My boss at the time had an amazing career in telephony and overall wiring design. He basically inherited networking and did not have any of my fancy routing or certificate experience.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And here I was throwing together a new design and saying in not so many words that their "Baby is ugly"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and my attitude gave off that approach</a:t>
            </a:r>
          </a:p>
        </p:txBody>
      </p:sp>
      <p:sp>
        <p:nvSpPr>
          <p:cNvPr id="4" name="Slide Number Placeholder 3"/>
          <p:cNvSpPr>
            <a:spLocks noGrp="1"/>
          </p:cNvSpPr>
          <p:nvPr>
            <p:ph type="sldNum" sz="quarter" idx="5"/>
          </p:nvPr>
        </p:nvSpPr>
        <p:spPr/>
        <p:txBody>
          <a:bodyPr/>
          <a:lstStyle/>
          <a:p>
            <a:fld id="{A1DEF2CA-6674-2947-BB69-0962BBEF4C74}" type="slidenum">
              <a:rPr lang="en-US" smtClean="0"/>
              <a:t>19</a:t>
            </a:fld>
            <a:endParaRPr lang="en-US"/>
          </a:p>
        </p:txBody>
      </p:sp>
    </p:spTree>
    <p:extLst>
      <p:ext uri="{BB962C8B-B14F-4D97-AF65-F5344CB8AC3E}">
        <p14:creationId xmlns:p14="http://schemas.microsoft.com/office/powerpoint/2010/main" val="3662413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URL: https://</a:t>
            </a:r>
            <a:r>
              <a:rPr lang="en-US" dirty="0" err="1"/>
              <a:t>geekgirlpenpals.com</a:t>
            </a:r>
            <a:r>
              <a:rPr lang="en-US" dirty="0"/>
              <a:t>/wp-content/uploads/2014/11/Sam-and-Frodo-walking-through-the-Shire-e1442939038426.png</a:t>
            </a:r>
          </a:p>
          <a:p>
            <a:endParaRPr lang="en-US" dirty="0"/>
          </a:p>
          <a:p>
            <a:r>
              <a:rPr lang="en-US" dirty="0"/>
              <a:t>This talk came out of a discussion I had a with a good friend. This good friend is just getting started in the networking industry. We were shooting the breeze and he was asking me about subnets, VLANs, routing, stuff like that. I had told him, “Sounds like you’re gearing up to be a Network Engineer.” He replied, is that what you do? I said no, that I was a network architect and he asked me, “well, what the heck is that?”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Asked me this back in October and I have not been able to get this question out of my head. This whole project that I’m about to describe really came out of dog with boning this question for the past couple of months.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don’t know if this is in the zeitgeist, but Jason Gintert, one of the founders of the USNUA also wrote something in the past month on this topic.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is no one thing, there are a set of technical and professional skills that help you take it to that next level. That’s what will be talking about today.</a:t>
            </a:r>
          </a:p>
          <a:p>
            <a:endParaRPr lang="en-US" dirty="0"/>
          </a:p>
          <a:p>
            <a:r>
              <a:rPr lang="en-US" dirty="0"/>
              <a:t>This is one person’s take. Someone who has been on this journey and back again. </a:t>
            </a:r>
          </a:p>
          <a:p>
            <a:endParaRPr lang="en-US" dirty="0"/>
          </a:p>
          <a:p>
            <a:r>
              <a:rPr lang="en-US" dirty="0"/>
              <a:t>(You see what I did there?)</a:t>
            </a:r>
          </a:p>
          <a:p>
            <a:endParaRPr lang="en-US" dirty="0"/>
          </a:p>
          <a:p>
            <a:endParaRPr lang="en-US" dirty="0"/>
          </a:p>
        </p:txBody>
      </p:sp>
      <p:sp>
        <p:nvSpPr>
          <p:cNvPr id="4" name="Slide Number Placeholder 3"/>
          <p:cNvSpPr>
            <a:spLocks noGrp="1"/>
          </p:cNvSpPr>
          <p:nvPr>
            <p:ph type="sldNum" sz="quarter" idx="5"/>
          </p:nvPr>
        </p:nvSpPr>
        <p:spPr/>
        <p:txBody>
          <a:bodyPr/>
          <a:lstStyle/>
          <a:p>
            <a:fld id="{A1DEF2CA-6674-2947-BB69-0962BBEF4C74}" type="slidenum">
              <a:rPr lang="en-US" smtClean="0"/>
              <a:t>2</a:t>
            </a:fld>
            <a:endParaRPr lang="en-US"/>
          </a:p>
        </p:txBody>
      </p:sp>
    </p:spTree>
    <p:extLst>
      <p:ext uri="{BB962C8B-B14F-4D97-AF65-F5344CB8AC3E}">
        <p14:creationId xmlns:p14="http://schemas.microsoft.com/office/powerpoint/2010/main" val="6183978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URL: https://</a:t>
            </a:r>
            <a:r>
              <a:rPr lang="en-US" dirty="0" err="1"/>
              <a:t>i.imgflip.com</a:t>
            </a:r>
            <a:r>
              <a:rPr lang="en-US" dirty="0"/>
              <a:t>/121rlm.jpg</a:t>
            </a:r>
          </a:p>
          <a:p>
            <a:endParaRPr lang="en-US" dirty="0"/>
          </a:p>
          <a:p>
            <a:endParaRPr lang="en-US" dirty="0"/>
          </a:p>
          <a:p>
            <a:r>
              <a:rPr lang="en-US" dirty="0"/>
              <a:t>I needed to listen to them, I need to understand what they had build, I needed to have the humility to understand where they were coming from, what they were trying to do, and what we could do as team going forward together.</a:t>
            </a:r>
          </a:p>
        </p:txBody>
      </p:sp>
      <p:sp>
        <p:nvSpPr>
          <p:cNvPr id="4" name="Slide Number Placeholder 3"/>
          <p:cNvSpPr>
            <a:spLocks noGrp="1"/>
          </p:cNvSpPr>
          <p:nvPr>
            <p:ph type="sldNum" sz="quarter" idx="5"/>
          </p:nvPr>
        </p:nvSpPr>
        <p:spPr/>
        <p:txBody>
          <a:bodyPr/>
          <a:lstStyle/>
          <a:p>
            <a:fld id="{A1DEF2CA-6674-2947-BB69-0962BBEF4C74}" type="slidenum">
              <a:rPr lang="en-US" smtClean="0"/>
              <a:t>20</a:t>
            </a:fld>
            <a:endParaRPr lang="en-US"/>
          </a:p>
        </p:txBody>
      </p:sp>
    </p:spTree>
    <p:extLst>
      <p:ext uri="{BB962C8B-B14F-4D97-AF65-F5344CB8AC3E}">
        <p14:creationId xmlns:p14="http://schemas.microsoft.com/office/powerpoint/2010/main" val="5778124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Meeting people where they are.</a:t>
            </a:r>
          </a:p>
          <a:p>
            <a:endParaRPr lang="en-US" dirty="0"/>
          </a:p>
          <a:p>
            <a:r>
              <a:rPr lang="en-US" dirty="0"/>
              <a:t>Question: Before I move on, does this resonate with anyone in the audience?</a:t>
            </a:r>
          </a:p>
          <a:p>
            <a:endParaRPr lang="en-US" dirty="0"/>
          </a:p>
          <a:p>
            <a:r>
              <a:rPr lang="en-US" dirty="0"/>
              <a:t>I was in the middle of getting multiple expert certs, I was </a:t>
            </a:r>
            <a:r>
              <a:rPr lang="en-US" dirty="0" err="1"/>
              <a:t>lab’ing</a:t>
            </a:r>
            <a:r>
              <a:rPr lang="en-US" dirty="0"/>
              <a:t> every night, it was all enveloping </a:t>
            </a:r>
          </a:p>
          <a:p>
            <a:endParaRPr lang="en-US" dirty="0"/>
          </a:p>
          <a:p>
            <a:r>
              <a:rPr lang="en-US" dirty="0"/>
              <a:t>For me, and maybe for a lot of people in here, too - this was not a 9 to 5, this was a way of life.</a:t>
            </a:r>
          </a:p>
          <a:p>
            <a:endParaRPr lang="en-US" dirty="0"/>
          </a:p>
          <a:p>
            <a:r>
              <a:rPr lang="en-US" dirty="0"/>
              <a:t>This was not just my job, it was my identity</a:t>
            </a:r>
          </a:p>
          <a:p>
            <a:endParaRPr lang="en-US" dirty="0"/>
          </a:p>
          <a:p>
            <a:r>
              <a:rPr lang="en-US" dirty="0"/>
              <a:t>AND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people who it is a 9 to 5. I had to understand what they needed to be successful, to help empathize where they currently were and to help them bridge the gap to understanding what I was trying to 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Emotional intelligence will not be enough here, they will need practical support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 coming in, bulldozing what they've been doing and then being funny probably came off like a pretentious asshole - pardon my language.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1DEF2CA-6674-2947-BB69-0962BBEF4C74}" type="slidenum">
              <a:rPr lang="en-US" smtClean="0"/>
              <a:t>21</a:t>
            </a:fld>
            <a:endParaRPr lang="en-US"/>
          </a:p>
        </p:txBody>
      </p:sp>
    </p:spTree>
    <p:extLst>
      <p:ext uri="{BB962C8B-B14F-4D97-AF65-F5344CB8AC3E}">
        <p14:creationId xmlns:p14="http://schemas.microsoft.com/office/powerpoint/2010/main" val="20576657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4E860-3D7E-B8EF-51BC-673B37CA9F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E3864E-5182-CF78-76E2-9E9D59C138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F2F6F6-B427-F22F-9A9B-6A4501A4CC7A}"/>
              </a:ext>
            </a:extLst>
          </p:cNvPr>
          <p:cNvSpPr>
            <a:spLocks noGrp="1"/>
          </p:cNvSpPr>
          <p:nvPr>
            <p:ph type="body" idx="1"/>
          </p:nvPr>
        </p:nvSpPr>
        <p:spPr/>
        <p:txBody>
          <a:bodyPr/>
          <a:lstStyle/>
          <a:p>
            <a:r>
              <a:rPr lang="en-US" dirty="0"/>
              <a:t>Question: For the audience are there other things that you would recommend to network architects to help support their teams?</a:t>
            </a:r>
          </a:p>
          <a:p>
            <a:endParaRPr lang="en-US" dirty="0"/>
          </a:p>
          <a:p>
            <a:r>
              <a:rPr lang="en-US" dirty="0"/>
              <a:t>This can lead to an incredible opportunity for you and those members around you.</a:t>
            </a:r>
          </a:p>
          <a:p>
            <a:endParaRPr lang="en-US" dirty="0"/>
          </a:p>
          <a:p>
            <a:pPr marL="228600" indent="-228600">
              <a:buAutoNum type="arabicPeriod"/>
            </a:pPr>
            <a:r>
              <a:rPr lang="en-US" dirty="0"/>
              <a:t>For those who have more of a passing interest in IT, there has been a 5-15% cut on average from formal training. As part of a large-scale project, you can up-skill the members of your team and factor that into the budget of this project</a:t>
            </a:r>
            <a:br>
              <a:rPr lang="en-US" dirty="0"/>
            </a:br>
            <a:br>
              <a:rPr lang="en-US" dirty="0"/>
            </a:br>
            <a:r>
              <a:rPr lang="en-US" dirty="0"/>
              <a:t>Example: Executive Briefing Centers - Lot in Silicon Valley and outside of Ashburn, VA on the east coast, VARs like training centers. At Nvidia we worked with a VAR in St Louis who had their own training center. </a:t>
            </a:r>
          </a:p>
          <a:p>
            <a:pPr marL="228600" indent="-228600">
              <a:buAutoNum type="arabicPeriod"/>
            </a:pPr>
            <a:endParaRPr lang="en-US" dirty="0"/>
          </a:p>
          <a:p>
            <a:pPr marL="228600" indent="-228600">
              <a:buAutoNum type="arabicPeriod"/>
            </a:pPr>
            <a:r>
              <a:rPr lang="en-US" dirty="0"/>
              <a:t>To go along with the above, and with what I’m recommending with the CTO, you should get some regional or national passes to vendor events as part of this purchase. Make sure you shower these perks on the people who are going to be doing the work. Showing this type of love will go along way. Try to get one outside of the area where you reside. For instance, if there was a regional event in KC, that might be nice, but one to </a:t>
            </a:r>
            <a:r>
              <a:rPr lang="en-US" dirty="0" err="1"/>
              <a:t>StL</a:t>
            </a:r>
            <a:r>
              <a:rPr lang="en-US" dirty="0"/>
              <a:t>, OKC, Omaha, Chicago, Minneapolis, might be more of an attractive even to people you work with.</a:t>
            </a:r>
          </a:p>
          <a:p>
            <a:pPr marL="228600" indent="-228600">
              <a:buAutoNum type="arabicPeriod"/>
            </a:pPr>
            <a:endParaRPr lang="en-US" dirty="0"/>
          </a:p>
          <a:p>
            <a:pPr marL="228600" indent="-228600">
              <a:buAutoNum type="arabicPeriod"/>
            </a:pPr>
            <a:r>
              <a:rPr lang="en-US" dirty="0"/>
              <a:t>Trust –Trust in the solution that you are looking to deploy. What does the team need to feel confident? Include key members of the team in meetings with the manufacturer and the VAR. Make sure to explicitly ask the team before a meeting to have a question ready – that every question is worthwhile. Engage those members of your team in this dialog. VARs loving taking people to lunch – make them bring out the credit card for your team. Get them to also feel familiar with the upstream support of the VAR and manufacturer so they realize that everyone is in it together.</a:t>
            </a:r>
          </a:p>
          <a:p>
            <a:endParaRPr lang="en-US" dirty="0"/>
          </a:p>
          <a:p>
            <a:endParaRPr lang="en-US" dirty="0"/>
          </a:p>
        </p:txBody>
      </p:sp>
      <p:sp>
        <p:nvSpPr>
          <p:cNvPr id="4" name="Slide Number Placeholder 3">
            <a:extLst>
              <a:ext uri="{FF2B5EF4-FFF2-40B4-BE49-F238E27FC236}">
                <a16:creationId xmlns:a16="http://schemas.microsoft.com/office/drawing/2014/main" id="{4AB82F30-DAF3-1807-F529-1B68A2A3E264}"/>
              </a:ext>
            </a:extLst>
          </p:cNvPr>
          <p:cNvSpPr>
            <a:spLocks noGrp="1"/>
          </p:cNvSpPr>
          <p:nvPr>
            <p:ph type="sldNum" sz="quarter" idx="5"/>
          </p:nvPr>
        </p:nvSpPr>
        <p:spPr/>
        <p:txBody>
          <a:bodyPr/>
          <a:lstStyle/>
          <a:p>
            <a:fld id="{A1DEF2CA-6674-2947-BB69-0962BBEF4C74}" type="slidenum">
              <a:rPr lang="en-US" smtClean="0"/>
              <a:t>22</a:t>
            </a:fld>
            <a:endParaRPr lang="en-US" dirty="0"/>
          </a:p>
        </p:txBody>
      </p:sp>
    </p:spTree>
    <p:extLst>
      <p:ext uri="{BB962C8B-B14F-4D97-AF65-F5344CB8AC3E}">
        <p14:creationId xmlns:p14="http://schemas.microsoft.com/office/powerpoint/2010/main" val="34901695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first is an example where I was trying to control the deployment and did not meet the people where they were.</a:t>
            </a:r>
          </a:p>
          <a:p>
            <a:endParaRPr lang="en-US" dirty="0"/>
          </a:p>
          <a:p>
            <a:r>
              <a:rPr lang="en-US" dirty="0"/>
              <a:t>This was part of a large educational rollout where we were interconnecting BGP peers to ISPs across Kansas. For many of these organizations, they had never run BGP.</a:t>
            </a:r>
          </a:p>
          <a:p>
            <a:endParaRPr lang="en-US" dirty="0"/>
          </a:p>
          <a:p>
            <a:r>
              <a:rPr lang="en-US" dirty="0"/>
              <a:t>On top of that, we were looking to prioritize QoS across their network and across our network for voice and video calls by making sure that DSCP markings were honored across system boundaries. </a:t>
            </a:r>
          </a:p>
          <a:p>
            <a:endParaRPr lang="en-US" dirty="0"/>
          </a:p>
          <a:p>
            <a:r>
              <a:rPr lang="en-US" dirty="0"/>
              <a:t>Now, if what I just said is a second language, that is what the person was hearing on the other end of the phone. I did not rally them and their troops and needless to say, this led to a lot of frustration on both sides.</a:t>
            </a:r>
          </a:p>
          <a:p>
            <a:endParaRPr lang="en-US" dirty="0"/>
          </a:p>
          <a:p>
            <a:r>
              <a:rPr lang="en-US" dirty="0"/>
              <a:t>Here’s a different example with a FinServ / Financial Services Company up in Chicago. </a:t>
            </a:r>
          </a:p>
          <a:p>
            <a:r>
              <a:rPr lang="en-US" dirty="0"/>
              <a:t>As I became engaged with them, they had been using the same vendor for almost 10 years. They had multiple rounds of staff, and multiple rounds of leadership, and they did not have any muscle memory of transitioning to a different vendor.</a:t>
            </a:r>
          </a:p>
          <a:p>
            <a:r>
              <a:rPr lang="en-US" dirty="0"/>
              <a:t>The main feeling that they said was around fear. Fear of making the wrong choice, fear of doing something different, fear of doing something out of their comfort zone.</a:t>
            </a:r>
          </a:p>
          <a:p>
            <a:r>
              <a:rPr lang="en-US" dirty="0"/>
              <a:t>So based on the previous slide, how did I handle this. One, We had free on-site and remote trainings with their staff. They we ran through multiple </a:t>
            </a:r>
            <a:r>
              <a:rPr lang="en-US" dirty="0" err="1"/>
              <a:t>PoCs</a:t>
            </a:r>
            <a:r>
              <a:rPr lang="en-US" dirty="0"/>
              <a:t> to address how they were doing business now, and how they could do business in the future. We did an on-site training with one of our main resources, and we invited the CTO to our on-site EBC in California. And, over time, this helped to reduce the anxiety that they felt. </a:t>
            </a:r>
          </a:p>
          <a:p>
            <a:endParaRPr lang="en-US" dirty="0"/>
          </a:p>
          <a:p>
            <a:r>
              <a:rPr lang="en-US" dirty="0"/>
              <a:t>Where they had fear, they gradually found comfort.</a:t>
            </a:r>
          </a:p>
        </p:txBody>
      </p:sp>
      <p:sp>
        <p:nvSpPr>
          <p:cNvPr id="4" name="Slide Number Placeholder 3"/>
          <p:cNvSpPr>
            <a:spLocks noGrp="1"/>
          </p:cNvSpPr>
          <p:nvPr>
            <p:ph type="sldNum" sz="quarter" idx="5"/>
          </p:nvPr>
        </p:nvSpPr>
        <p:spPr/>
        <p:txBody>
          <a:bodyPr/>
          <a:lstStyle/>
          <a:p>
            <a:fld id="{A1DEF2CA-6674-2947-BB69-0962BBEF4C74}" type="slidenum">
              <a:rPr lang="en-US" smtClean="0"/>
              <a:t>23</a:t>
            </a:fld>
            <a:endParaRPr lang="en-US" dirty="0"/>
          </a:p>
        </p:txBody>
      </p:sp>
    </p:spTree>
    <p:extLst>
      <p:ext uri="{BB962C8B-B14F-4D97-AF65-F5344CB8AC3E}">
        <p14:creationId xmlns:p14="http://schemas.microsoft.com/office/powerpoint/2010/main" val="2366729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you’ve gotten buy in by the decision makers, you have rallied the team to do the work and sold them on the vision. You have future resources and training lined up, you’ve helped to ease the anxiety and helped them feel confident</a:t>
            </a:r>
          </a:p>
          <a:p>
            <a:endParaRPr lang="en-US" dirty="0"/>
          </a:p>
          <a:p>
            <a:r>
              <a:rPr lang="en-US" dirty="0"/>
              <a:t>The next step is to execute the plan.</a:t>
            </a:r>
          </a:p>
          <a:p>
            <a:endParaRPr lang="en-US" dirty="0"/>
          </a:p>
          <a:p>
            <a:r>
              <a:rPr lang="en-US" dirty="0"/>
              <a:t>In order to do that, you’ll have to become knowledgeable about the methods and frameworks of managing a project. </a:t>
            </a:r>
          </a:p>
          <a:p>
            <a:endParaRPr lang="en-US" dirty="0"/>
          </a:p>
          <a:p>
            <a:r>
              <a:rPr lang="en-US" dirty="0"/>
              <a:t>Question: What are the top 3 project management frameworks?</a:t>
            </a:r>
          </a:p>
          <a:p>
            <a:endParaRPr lang="en-US" dirty="0"/>
          </a:p>
          <a:p>
            <a:r>
              <a:rPr lang="en-US" dirty="0"/>
              <a:t>Waterfall, Agile, and Scrum. Are there any Scrum people in the room? If you’re interested in Scrum, you can go to </a:t>
            </a:r>
            <a:r>
              <a:rPr lang="en-US" dirty="0" err="1"/>
              <a:t>scrum.org</a:t>
            </a:r>
            <a:r>
              <a:rPr lang="en-US" dirty="0"/>
              <a:t>. (SIERRA CHARLIE ROMEO UNIFORM MIKE)</a:t>
            </a:r>
          </a:p>
          <a:p>
            <a:endParaRPr lang="en-US" dirty="0"/>
          </a:p>
          <a:p>
            <a:r>
              <a:rPr lang="en-US" dirty="0"/>
              <a:t>I have found that larger organizations have their own project management teams that run the execution but often require input from network architects on the implementations.</a:t>
            </a:r>
          </a:p>
          <a:p>
            <a:endParaRPr lang="en-US" dirty="0"/>
          </a:p>
          <a:p>
            <a:r>
              <a:rPr lang="en-US" dirty="0"/>
              <a:t>For smaller projects, it often falls on the Network Architect to have the experience to use a project management framework to come up with a design in tools like Asana, Jira, Microsoft Project, </a:t>
            </a:r>
            <a:r>
              <a:rPr lang="en-US" dirty="0" err="1"/>
              <a:t>OmniPlan</a:t>
            </a:r>
            <a:r>
              <a:rPr lang="en-US" dirty="0"/>
              <a:t>, Notion, </a:t>
            </a:r>
            <a:r>
              <a:rPr lang="en-US" dirty="0" err="1"/>
              <a:t>etc</a:t>
            </a:r>
            <a:r>
              <a:rPr lang="en-US" dirty="0"/>
              <a:t> – there are a lot of options. It’s important to become familiar with the tools that a larger organization uses or ones that you feel comfortable with on individual projects. I’m an </a:t>
            </a:r>
            <a:r>
              <a:rPr lang="en-US" dirty="0" err="1"/>
              <a:t>OmniPlan</a:t>
            </a:r>
            <a:r>
              <a:rPr lang="en-US" dirty="0"/>
              <a:t> guy.</a:t>
            </a:r>
            <a:br>
              <a:rPr lang="en-US" dirty="0"/>
            </a:br>
            <a:endParaRPr lang="en-US" dirty="0"/>
          </a:p>
        </p:txBody>
      </p:sp>
      <p:sp>
        <p:nvSpPr>
          <p:cNvPr id="4" name="Slide Number Placeholder 3"/>
          <p:cNvSpPr>
            <a:spLocks noGrp="1"/>
          </p:cNvSpPr>
          <p:nvPr>
            <p:ph type="sldNum" sz="quarter" idx="5"/>
          </p:nvPr>
        </p:nvSpPr>
        <p:spPr/>
        <p:txBody>
          <a:bodyPr/>
          <a:lstStyle/>
          <a:p>
            <a:fld id="{A1DEF2CA-6674-2947-BB69-0962BBEF4C74}" type="slidenum">
              <a:rPr lang="en-US" smtClean="0"/>
              <a:t>24</a:t>
            </a:fld>
            <a:endParaRPr lang="en-US"/>
          </a:p>
        </p:txBody>
      </p:sp>
    </p:spTree>
    <p:extLst>
      <p:ext uri="{BB962C8B-B14F-4D97-AF65-F5344CB8AC3E}">
        <p14:creationId xmlns:p14="http://schemas.microsoft.com/office/powerpoint/2010/main" val="6618688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most popular form, in my opinion. This is where one item leads to the next</a:t>
            </a:r>
          </a:p>
          <a:p>
            <a:endParaRPr lang="en-US" dirty="0"/>
          </a:p>
          <a:p>
            <a:r>
              <a:rPr lang="en-US" dirty="0"/>
              <a:t>Extensive planning from the get go. Front-loaded experience</a:t>
            </a:r>
          </a:p>
          <a:p>
            <a:r>
              <a:rPr lang="en-US" dirty="0"/>
              <a:t>You can do things like outline all of the steps, get all of the feedback, costs, inventory, set timelines and milestones all at the front before the work starts. It avoids the changing the engine while you’re driving type issue. </a:t>
            </a:r>
          </a:p>
          <a:p>
            <a:endParaRPr lang="en-US" dirty="0"/>
          </a:p>
          <a:p>
            <a:r>
              <a:rPr lang="en-US" dirty="0"/>
              <a:t>Defined milestones, defined goals. Easily repeatable for similar projects</a:t>
            </a:r>
          </a:p>
          <a:p>
            <a:endParaRPr lang="en-US" dirty="0"/>
          </a:p>
          <a:p>
            <a:r>
              <a:rPr lang="en-US" dirty="0"/>
              <a:t>Not a lot of flexibility in this design. If you’re down here, and something changes up here, it’s harder in this framework to go back to the beginning and adjust.</a:t>
            </a:r>
          </a:p>
          <a:p>
            <a:endParaRPr lang="en-US" dirty="0"/>
          </a:p>
          <a:p>
            <a:r>
              <a:rPr lang="en-US" dirty="0"/>
              <a:t>Before we go to the next slide, there's a popular type of "chart" used in Project Management, anyone have a guess?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1DEF2CA-6674-2947-BB69-0962BBEF4C74}" type="slidenum">
              <a:rPr lang="en-US" smtClean="0"/>
              <a:t>25</a:t>
            </a:fld>
            <a:endParaRPr lang="en-US"/>
          </a:p>
        </p:txBody>
      </p:sp>
    </p:spTree>
    <p:extLst>
      <p:ext uri="{BB962C8B-B14F-4D97-AF65-F5344CB8AC3E}">
        <p14:creationId xmlns:p14="http://schemas.microsoft.com/office/powerpoint/2010/main" val="8822295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URL: https://</a:t>
            </a:r>
            <a:r>
              <a:rPr lang="en-US" dirty="0" err="1"/>
              <a:t>db-excel.com</a:t>
            </a:r>
            <a:r>
              <a:rPr lang="en-US" dirty="0"/>
              <a:t>/wp-content/uploads/2018/10/omniplan-3-for-mac-user-manual-getting-to-know-omniplan-within-gantt-chart-template-mac-1784x970.png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Having a framework and a Gantt Chart has been around since World War 1 - https://</a:t>
            </a:r>
            <a:r>
              <a:rPr lang="en-US" dirty="0" err="1"/>
              <a:t>en.wikipedia.org</a:t>
            </a:r>
            <a:r>
              <a:rPr lang="en-US" dirty="0"/>
              <a:t>/wiki/</a:t>
            </a:r>
            <a:r>
              <a:rPr lang="en-US" dirty="0" err="1"/>
              <a:t>Gantt_chart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People, time, resources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put expectations into the design. Over time, you'll usually have tighter expectations when you start, and you'll learn to put more slack into a project as you go.</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1DEF2CA-6674-2947-BB69-0962BBEF4C74}" type="slidenum">
              <a:rPr lang="en-US" smtClean="0"/>
              <a:t>26</a:t>
            </a:fld>
            <a:endParaRPr lang="en-US"/>
          </a:p>
        </p:txBody>
      </p:sp>
    </p:spTree>
    <p:extLst>
      <p:ext uri="{BB962C8B-B14F-4D97-AF65-F5344CB8AC3E}">
        <p14:creationId xmlns:p14="http://schemas.microsoft.com/office/powerpoint/2010/main" val="34895411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Do you the name for the pieces of an agile project?</a:t>
            </a:r>
          </a:p>
          <a:p>
            <a:r>
              <a:rPr lang="en-US" dirty="0"/>
              <a:t>Answer: "A sprint"</a:t>
            </a:r>
          </a:p>
          <a:p>
            <a:endParaRPr lang="en-US" dirty="0"/>
          </a:p>
          <a:p>
            <a:r>
              <a:rPr lang="en-US" dirty="0"/>
              <a:t>A sprint is usually a couple weeks, no more than a month long. </a:t>
            </a:r>
          </a:p>
          <a:p>
            <a:endParaRPr lang="en-US" dirty="0"/>
          </a:p>
          <a:p>
            <a:r>
              <a:rPr lang="en-US" dirty="0"/>
              <a:t>You may have heard this if you work in an organization that does software development, where it is very popular. I did this as part of software development group at Nvidia and it was eye opening to see it done correctly. </a:t>
            </a:r>
          </a:p>
          <a:p>
            <a:endParaRPr lang="en-US" dirty="0"/>
          </a:p>
          <a:p>
            <a:r>
              <a:rPr lang="en-US" dirty="0"/>
              <a:t>The goal of this is to break up the whole project and work collaboratively to and rather than go from one piece to next, to work on a </a:t>
            </a:r>
          </a:p>
          <a:p>
            <a:endParaRPr lang="en-US" dirty="0"/>
          </a:p>
          <a:p>
            <a:r>
              <a:rPr lang="en-US" dirty="0"/>
              <a:t>May have a higher-level design from the get go, but can be adapted on the fly as the project progresses. </a:t>
            </a:r>
          </a:p>
          <a:p>
            <a:endParaRPr lang="en-US" dirty="0"/>
          </a:p>
          <a:p>
            <a:r>
              <a:rPr lang="en-US" dirty="0"/>
              <a:t>The end of of a sprint will have a deliverable as testing is a phase of these projects.</a:t>
            </a:r>
          </a:p>
          <a:p>
            <a:endParaRPr lang="en-US" dirty="0"/>
          </a:p>
          <a:p>
            <a:r>
              <a:rPr lang="en-US" dirty="0"/>
              <a:t>Think about how that is different from waterfall. You may not start the testing until the very end, rather than testing and iterating throughout the project.</a:t>
            </a:r>
          </a:p>
        </p:txBody>
      </p:sp>
      <p:sp>
        <p:nvSpPr>
          <p:cNvPr id="4" name="Slide Number Placeholder 3"/>
          <p:cNvSpPr>
            <a:spLocks noGrp="1"/>
          </p:cNvSpPr>
          <p:nvPr>
            <p:ph type="sldNum" sz="quarter" idx="5"/>
          </p:nvPr>
        </p:nvSpPr>
        <p:spPr/>
        <p:txBody>
          <a:bodyPr/>
          <a:lstStyle/>
          <a:p>
            <a:fld id="{A1DEF2CA-6674-2947-BB69-0962BBEF4C74}" type="slidenum">
              <a:rPr lang="en-US" smtClean="0"/>
              <a:t>27</a:t>
            </a:fld>
            <a:endParaRPr lang="en-US"/>
          </a:p>
        </p:txBody>
      </p:sp>
    </p:spTree>
    <p:extLst>
      <p:ext uri="{BB962C8B-B14F-4D97-AF65-F5344CB8AC3E}">
        <p14:creationId xmlns:p14="http://schemas.microsoft.com/office/powerpoint/2010/main" val="23896941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B3324-E607-E7F8-025C-22F0402253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AB8840-B3C6-C3F3-26F9-C6458986B1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188BE2-1C59-7F6A-145B-8C2E9699C915}"/>
              </a:ext>
            </a:extLst>
          </p:cNvPr>
          <p:cNvSpPr>
            <a:spLocks noGrp="1"/>
          </p:cNvSpPr>
          <p:nvPr>
            <p:ph type="body" idx="1"/>
          </p:nvPr>
        </p:nvSpPr>
        <p:spPr/>
        <p:txBody>
          <a:bodyPr/>
          <a:lstStyle/>
          <a:p>
            <a:r>
              <a:rPr lang="en-US" dirty="0"/>
              <a:t>A lot of this comes with time and experience. Also, having kids and setting guard rails helps, too. Kids, the best management training. </a:t>
            </a:r>
          </a:p>
          <a:p>
            <a:endParaRPr lang="en-US" dirty="0"/>
          </a:p>
          <a:p>
            <a:r>
              <a:rPr lang="en-US" dirty="0"/>
              <a:t>Short does not easy</a:t>
            </a:r>
          </a:p>
          <a:p>
            <a:endParaRPr lang="en-US" dirty="0"/>
          </a:p>
          <a:p>
            <a:r>
              <a:rPr lang="en-US" dirty="0"/>
              <a:t>Combining the technical with the professional skills.</a:t>
            </a:r>
          </a:p>
          <a:p>
            <a:endParaRPr lang="en-US" dirty="0"/>
          </a:p>
          <a:p>
            <a:r>
              <a:rPr lang="en-US" dirty="0"/>
              <a:t>Cadence for this was Milestone -&gt; meeting, milestone -&gt; meeting. </a:t>
            </a:r>
          </a:p>
          <a:p>
            <a:endParaRPr lang="en-US" dirty="0"/>
          </a:p>
          <a:p>
            <a:r>
              <a:rPr lang="en-US" dirty="0"/>
              <a:t>If you really want to blow someone's mind, use the milestones and the tasks in daily / multiple times a week status updates. Update the Gantt chart in real time. This allows you to work with leadership to say, we have accomplished x, y, and z, I will need x people from your team to help get to the next level. $person1 + $person2 are doing great and to go over the success of the project as you </a:t>
            </a:r>
          </a:p>
          <a:p>
            <a:endParaRPr lang="en-US" dirty="0"/>
          </a:p>
          <a:p>
            <a:r>
              <a:rPr lang="en-US" dirty="0"/>
              <a:t>Highlight the project and success to make sure that everyone is on the same page and to give kudos up and down. </a:t>
            </a:r>
          </a:p>
        </p:txBody>
      </p:sp>
      <p:sp>
        <p:nvSpPr>
          <p:cNvPr id="4" name="Slide Number Placeholder 3">
            <a:extLst>
              <a:ext uri="{FF2B5EF4-FFF2-40B4-BE49-F238E27FC236}">
                <a16:creationId xmlns:a16="http://schemas.microsoft.com/office/drawing/2014/main" id="{E2AF9498-0C0B-5A55-1B48-20946F4E3D96}"/>
              </a:ext>
            </a:extLst>
          </p:cNvPr>
          <p:cNvSpPr>
            <a:spLocks noGrp="1"/>
          </p:cNvSpPr>
          <p:nvPr>
            <p:ph type="sldNum" sz="quarter" idx="5"/>
          </p:nvPr>
        </p:nvSpPr>
        <p:spPr/>
        <p:txBody>
          <a:bodyPr/>
          <a:lstStyle/>
          <a:p>
            <a:fld id="{A1DEF2CA-6674-2947-BB69-0962BBEF4C74}" type="slidenum">
              <a:rPr lang="en-US" smtClean="0"/>
              <a:t>28</a:t>
            </a:fld>
            <a:endParaRPr lang="en-US"/>
          </a:p>
        </p:txBody>
      </p:sp>
    </p:spTree>
    <p:extLst>
      <p:ext uri="{BB962C8B-B14F-4D97-AF65-F5344CB8AC3E}">
        <p14:creationId xmlns:p14="http://schemas.microsoft.com/office/powerpoint/2010/main" val="17087698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URL: https://</a:t>
            </a:r>
            <a:r>
              <a:rPr lang="en-US" dirty="0" err="1"/>
              <a:t>i.imgflip.com</a:t>
            </a:r>
            <a:r>
              <a:rPr lang="en-US" dirty="0"/>
              <a:t>/782uav.png</a:t>
            </a:r>
          </a:p>
          <a:p>
            <a:endParaRPr lang="en-US" dirty="0"/>
          </a:p>
          <a:p>
            <a:r>
              <a:rPr lang="en-US" dirty="0"/>
              <a:t>Saying no to avoid “scope creep.”</a:t>
            </a:r>
          </a:p>
          <a:p>
            <a:endParaRPr lang="en-US" dirty="0"/>
          </a:p>
          <a:p>
            <a:r>
              <a:rPr lang="en-US" dirty="0"/>
              <a:t>Question: has anyone heard that term before and could describe it?</a:t>
            </a:r>
          </a:p>
          <a:p>
            <a:endParaRPr lang="en-US" dirty="0"/>
          </a:p>
          <a:p>
            <a:r>
              <a:rPr lang="en-US" dirty="0"/>
              <a:t>This is a term for things that are added outside the bounds of the project, as it is currently design. With time and experience you’ll be able to say, “that sounds really important to you. This will be addressed in the next project following this one?</a:t>
            </a:r>
          </a:p>
          <a:p>
            <a:endParaRPr lang="en-US" dirty="0"/>
          </a:p>
          <a:p>
            <a:r>
              <a:rPr lang="en-US" dirty="0"/>
              <a:t>”Would you like us to delay this project?” OR “What would you like me to remove from our current project to make room for this?”</a:t>
            </a:r>
          </a:p>
        </p:txBody>
      </p:sp>
      <p:sp>
        <p:nvSpPr>
          <p:cNvPr id="4" name="Slide Number Placeholder 3"/>
          <p:cNvSpPr>
            <a:spLocks noGrp="1"/>
          </p:cNvSpPr>
          <p:nvPr>
            <p:ph type="sldNum" sz="quarter" idx="5"/>
          </p:nvPr>
        </p:nvSpPr>
        <p:spPr/>
        <p:txBody>
          <a:bodyPr/>
          <a:lstStyle/>
          <a:p>
            <a:fld id="{A1DEF2CA-6674-2947-BB69-0962BBEF4C74}" type="slidenum">
              <a:rPr lang="en-US" smtClean="0"/>
              <a:t>29</a:t>
            </a:fld>
            <a:endParaRPr lang="en-US"/>
          </a:p>
        </p:txBody>
      </p:sp>
    </p:spTree>
    <p:extLst>
      <p:ext uri="{BB962C8B-B14F-4D97-AF65-F5344CB8AC3E}">
        <p14:creationId xmlns:p14="http://schemas.microsoft.com/office/powerpoint/2010/main" val="1064192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let's talk about one branch of the path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reached out to another friend as I was getting my mind around this topic, Pete </a:t>
            </a:r>
            <a:r>
              <a:rPr lang="en-US" dirty="0" err="1"/>
              <a:t>Lumbis</a:t>
            </a:r>
            <a:r>
              <a:rPr lang="en-US" dirty="0"/>
              <a:t>. He is someone who often appears on Packet Pushers, Cables2Cloud, The Cloud Gambit, The Art of Networking Podcast, etc., I wanted to aim to do with this project – how I wanted to have a discussion about the professional skills, the business acumen, as well as the tech, and he said something like, “how many days long is this presentation?” Which is a fair point. </a:t>
            </a:r>
          </a:p>
          <a:p>
            <a:endParaRPr lang="en-US" dirty="0"/>
          </a:p>
          <a:p>
            <a:r>
              <a:rPr lang="en-US" dirty="0"/>
              <a:t>This is what I was going to talk to about initially. I do want my friend to understand how the tools that he is learning can be combined together on the technical side to do something that is truly creative.</a:t>
            </a:r>
          </a:p>
          <a:p>
            <a:endParaRPr lang="en-US" dirty="0"/>
          </a:p>
          <a:p>
            <a:r>
              <a:rPr lang="en-US" dirty="0"/>
              <a:t>I was going to talk about the technical aspects and the interpersonal and business skills that are more softer skills of being an Architect. </a:t>
            </a:r>
          </a:p>
          <a:p>
            <a:endParaRPr lang="en-US" dirty="0"/>
          </a:p>
          <a:p>
            <a:r>
              <a:rPr lang="en-US" dirty="0"/>
              <a:t>The above is something that I have done in parallel. So there is a QR code which will also be present at the end if you’d like to step through this design of an L2 design</a:t>
            </a:r>
          </a:p>
          <a:p>
            <a:endParaRPr lang="en-US" dirty="0"/>
          </a:p>
          <a:p>
            <a:r>
              <a:rPr lang="en-US" dirty="0"/>
              <a:t>I am uploading Lab 4 tomorrow, and will upload the three over the next next couple of weeks. Labs 1-3 are now live.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I’ve decided to break this into two, parallel parts. First, there is this talk, which will focus heavily on what I had to do with the other engineers, peers, and companies, on my first network architecture project.</a:t>
            </a:r>
          </a:p>
          <a:p>
            <a:endParaRPr lang="en-US" dirty="0"/>
          </a:p>
        </p:txBody>
      </p:sp>
      <p:sp>
        <p:nvSpPr>
          <p:cNvPr id="4" name="Slide Number Placeholder 3"/>
          <p:cNvSpPr>
            <a:spLocks noGrp="1"/>
          </p:cNvSpPr>
          <p:nvPr>
            <p:ph type="sldNum" sz="quarter" idx="5"/>
          </p:nvPr>
        </p:nvSpPr>
        <p:spPr/>
        <p:txBody>
          <a:bodyPr/>
          <a:lstStyle/>
          <a:p>
            <a:fld id="{A1DEF2CA-6674-2947-BB69-0962BBEF4C74}" type="slidenum">
              <a:rPr lang="en-US" smtClean="0"/>
              <a:t>3</a:t>
            </a:fld>
            <a:endParaRPr lang="en-US"/>
          </a:p>
        </p:txBody>
      </p:sp>
    </p:spTree>
    <p:extLst>
      <p:ext uri="{BB962C8B-B14F-4D97-AF65-F5344CB8AC3E}">
        <p14:creationId xmlns:p14="http://schemas.microsoft.com/office/powerpoint/2010/main" val="29678230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PMP – Project Management Professional=</a:t>
            </a:r>
          </a:p>
          <a:p>
            <a:r>
              <a:rPr lang="en-US" dirty="0"/>
              <a:t>https://</a:t>
            </a:r>
            <a:r>
              <a:rPr lang="en-US" dirty="0" err="1"/>
              <a:t>www.pmi.org</a:t>
            </a:r>
            <a:r>
              <a:rPr lang="en-US" dirty="0"/>
              <a:t>/certifications/project-management-</a:t>
            </a:r>
            <a:r>
              <a:rPr lang="en-US" dirty="0" err="1"/>
              <a:t>pmp</a:t>
            </a:r>
            <a:endParaRPr lang="en-US" dirty="0"/>
          </a:p>
          <a:p>
            <a:endParaRPr lang="en-US" dirty="0"/>
          </a:p>
          <a:p>
            <a:r>
              <a:rPr lang="en-US" dirty="0"/>
              <a:t>Full circle, I said at the beginning that a Network Engineer could be: Certificate Driven, Console jockey, Ton of OSPF + BGP experience, Limited managerial experience</a:t>
            </a:r>
          </a:p>
          <a:p>
            <a:endParaRPr lang="en-US" dirty="0"/>
          </a:p>
          <a:p>
            <a:r>
              <a:rPr lang="en-US" dirty="0"/>
              <a:t>They will feel comfortable with leaders in the C-Suite and articulating their ideas</a:t>
            </a:r>
          </a:p>
          <a:p>
            <a:r>
              <a:rPr lang="en-US" dirty="0"/>
              <a:t>They will listen to the people who you will lead and meet them where they are </a:t>
            </a:r>
          </a:p>
          <a:p>
            <a:r>
              <a:rPr lang="en-US" dirty="0"/>
              <a:t>Understand the methods and frameworks as you low key become a project manager.</a:t>
            </a:r>
          </a:p>
        </p:txBody>
      </p:sp>
      <p:sp>
        <p:nvSpPr>
          <p:cNvPr id="4" name="Slide Number Placeholder 3"/>
          <p:cNvSpPr>
            <a:spLocks noGrp="1"/>
          </p:cNvSpPr>
          <p:nvPr>
            <p:ph type="sldNum" sz="quarter" idx="5"/>
          </p:nvPr>
        </p:nvSpPr>
        <p:spPr/>
        <p:txBody>
          <a:bodyPr/>
          <a:lstStyle/>
          <a:p>
            <a:fld id="{A1DEF2CA-6674-2947-BB69-0962BBEF4C74}" type="slidenum">
              <a:rPr lang="en-US" smtClean="0"/>
              <a:t>30</a:t>
            </a:fld>
            <a:endParaRPr lang="en-US"/>
          </a:p>
        </p:txBody>
      </p:sp>
    </p:spTree>
    <p:extLst>
      <p:ext uri="{BB962C8B-B14F-4D97-AF65-F5344CB8AC3E}">
        <p14:creationId xmlns:p14="http://schemas.microsoft.com/office/powerpoint/2010/main" val="9787284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URL: https://</a:t>
            </a:r>
            <a:r>
              <a:rPr lang="en-US" dirty="0" err="1"/>
              <a:t>www.worldatlas.com</a:t>
            </a:r>
            <a:r>
              <a:rPr lang="en-US" dirty="0"/>
              <a:t>/r/w1200/upload/b7/0a/a2/shutterstock-344201303.jpg</a:t>
            </a:r>
          </a:p>
          <a:p>
            <a:endParaRPr lang="en-US" dirty="0"/>
          </a:p>
          <a:p>
            <a:r>
              <a:rPr lang="en-US" dirty="0"/>
              <a:t>My high school gym teacher used to say, “the bonus light is now flickering!” as he’d double the points. So this is an extra set of slides I wanted to throw in there, as I believe it is super important to someone getting into this career.</a:t>
            </a:r>
          </a:p>
          <a:p>
            <a:endParaRPr lang="en-US" dirty="0"/>
          </a:p>
          <a:p>
            <a:r>
              <a:rPr lang="en-US" dirty="0"/>
              <a:t>In the past, events like this would be vendor or VAR sponsored. This is what happened when I lived in Virginia. For them, it was a great way to bring people together </a:t>
            </a:r>
          </a:p>
          <a:p>
            <a:endParaRPr lang="en-US" dirty="0"/>
          </a:p>
          <a:p>
            <a:r>
              <a:rPr lang="en-US" dirty="0"/>
              <a:t>I know that in the KC area there were some starts and stops for networking automation before pandemic. </a:t>
            </a:r>
          </a:p>
          <a:p>
            <a:endParaRPr lang="en-US" dirty="0"/>
          </a:p>
          <a:p>
            <a:r>
              <a:rPr lang="en-US" dirty="0"/>
              <a:t>I knew of what Jason and Chris were doing with the nascent USNUA group in Ohio almost 10 years ago.</a:t>
            </a:r>
          </a:p>
          <a:p>
            <a:endParaRPr lang="en-US" dirty="0"/>
          </a:p>
          <a:p>
            <a:r>
              <a:rPr lang="en-US" dirty="0"/>
              <a:t>This is a non-partisan group where you. I was very proud to attend the first event in Kansas in Wichita a year and change ago, and very happy that we are now having our own events here in KC</a:t>
            </a:r>
          </a:p>
          <a:p>
            <a:endParaRPr lang="en-US" dirty="0"/>
          </a:p>
          <a:p>
            <a:endParaRPr lang="en-US" dirty="0"/>
          </a:p>
        </p:txBody>
      </p:sp>
      <p:sp>
        <p:nvSpPr>
          <p:cNvPr id="4" name="Slide Number Placeholder 3"/>
          <p:cNvSpPr>
            <a:spLocks noGrp="1"/>
          </p:cNvSpPr>
          <p:nvPr>
            <p:ph type="sldNum" sz="quarter" idx="5"/>
          </p:nvPr>
        </p:nvSpPr>
        <p:spPr/>
        <p:txBody>
          <a:bodyPr/>
          <a:lstStyle/>
          <a:p>
            <a:fld id="{A1DEF2CA-6674-2947-BB69-0962BBEF4C74}" type="slidenum">
              <a:rPr lang="en-US" smtClean="0"/>
              <a:t>31</a:t>
            </a:fld>
            <a:endParaRPr lang="en-US"/>
          </a:p>
        </p:txBody>
      </p:sp>
    </p:spTree>
    <p:extLst>
      <p:ext uri="{BB962C8B-B14F-4D97-AF65-F5344CB8AC3E}">
        <p14:creationId xmlns:p14="http://schemas.microsoft.com/office/powerpoint/2010/main" val="22225439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Especially the Slack Groups for the Packet Pushers and the USNUA</a:t>
            </a:r>
          </a:p>
          <a:p>
            <a:endParaRPr lang="en-US" dirty="0"/>
          </a:p>
          <a:p>
            <a:r>
              <a:rPr lang="en-US" dirty="0"/>
              <a:t>A couple of other Slack groups: Wi-Fi Pros, </a:t>
            </a:r>
            <a:r>
              <a:rPr lang="en-US" dirty="0" err="1"/>
              <a:t>NetDev</a:t>
            </a:r>
            <a:r>
              <a:rPr lang="en-US" dirty="0"/>
              <a:t> Community, Free Range Routing, Cloud Networking as Code, Network Automation Forms</a:t>
            </a:r>
          </a:p>
          <a:p>
            <a:endParaRPr lang="en-US" dirty="0"/>
          </a:p>
          <a:p>
            <a:r>
              <a:rPr lang="en-US" dirty="0"/>
              <a:t>Vendor specific groups, too, and I’ve seen people setup Discord servers, as well.</a:t>
            </a:r>
          </a:p>
        </p:txBody>
      </p:sp>
      <p:sp>
        <p:nvSpPr>
          <p:cNvPr id="4" name="Slide Number Placeholder 3"/>
          <p:cNvSpPr>
            <a:spLocks noGrp="1"/>
          </p:cNvSpPr>
          <p:nvPr>
            <p:ph type="sldNum" sz="quarter" idx="5"/>
          </p:nvPr>
        </p:nvSpPr>
        <p:spPr/>
        <p:txBody>
          <a:bodyPr/>
          <a:lstStyle/>
          <a:p>
            <a:fld id="{A1DEF2CA-6674-2947-BB69-0962BBEF4C74}" type="slidenum">
              <a:rPr lang="en-US" smtClean="0"/>
              <a:t>32</a:t>
            </a:fld>
            <a:endParaRPr lang="en-US"/>
          </a:p>
        </p:txBody>
      </p:sp>
    </p:spTree>
    <p:extLst>
      <p:ext uri="{BB962C8B-B14F-4D97-AF65-F5344CB8AC3E}">
        <p14:creationId xmlns:p14="http://schemas.microsoft.com/office/powerpoint/2010/main" val="19470715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includes me in that community, as well. I'd be happy to help you, love to answer any questions that you may have about your career, technology, or networking in general. Reach out to me on any of the above and we can grab a coffee in the city.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I’ve been using BlueSky a lot more recently. It feels like Twitter back in 2014 / 2015. Follow me on there to get some cutting-edge analysis of John Cena’s heel turn with the Rock and what that means for Cody Rhodes.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 questions?</a:t>
            </a:r>
          </a:p>
          <a:p>
            <a:endParaRPr lang="en-US" dirty="0"/>
          </a:p>
        </p:txBody>
      </p:sp>
      <p:sp>
        <p:nvSpPr>
          <p:cNvPr id="4" name="Slide Number Placeholder 3"/>
          <p:cNvSpPr>
            <a:spLocks noGrp="1"/>
          </p:cNvSpPr>
          <p:nvPr>
            <p:ph type="sldNum" sz="quarter" idx="5"/>
          </p:nvPr>
        </p:nvSpPr>
        <p:spPr/>
        <p:txBody>
          <a:bodyPr/>
          <a:lstStyle/>
          <a:p>
            <a:fld id="{A1DEF2CA-6674-2947-BB69-0962BBEF4C74}" type="slidenum">
              <a:rPr lang="en-US" smtClean="0"/>
              <a:t>33</a:t>
            </a:fld>
            <a:endParaRPr lang="en-US"/>
          </a:p>
        </p:txBody>
      </p:sp>
    </p:spTree>
    <p:extLst>
      <p:ext uri="{BB962C8B-B14F-4D97-AF65-F5344CB8AC3E}">
        <p14:creationId xmlns:p14="http://schemas.microsoft.com/office/powerpoint/2010/main" val="638554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He didn’t realize that he would eventually work with over 200 customers and that h</a:t>
            </a:r>
            <a:r>
              <a:rPr lang="en-US" sz="1200"/>
              <a:t>aving two kids during the pandemic wasn’t a “flex”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endParaRPr lang="en-US"/>
          </a:p>
        </p:txBody>
      </p:sp>
      <p:sp>
        <p:nvSpPr>
          <p:cNvPr id="4" name="Slide Number Placeholder 3"/>
          <p:cNvSpPr>
            <a:spLocks noGrp="1"/>
          </p:cNvSpPr>
          <p:nvPr>
            <p:ph type="sldNum" sz="quarter" idx="5"/>
          </p:nvPr>
        </p:nvSpPr>
        <p:spPr/>
        <p:txBody>
          <a:bodyPr/>
          <a:lstStyle/>
          <a:p>
            <a:fld id="{A1DEF2CA-6674-2947-BB69-0962BBEF4C74}" type="slidenum">
              <a:rPr lang="en-US" smtClean="0"/>
              <a:t>34</a:t>
            </a:fld>
            <a:endParaRPr lang="en-US"/>
          </a:p>
        </p:txBody>
      </p:sp>
    </p:spTree>
    <p:extLst>
      <p:ext uri="{BB962C8B-B14F-4D97-AF65-F5344CB8AC3E}">
        <p14:creationId xmlns:p14="http://schemas.microsoft.com/office/powerpoint/2010/main" val="30396921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https://</a:t>
            </a:r>
            <a:r>
              <a:rPr lang="en-US" err="1"/>
              <a:t>www.ccstechnologygroup.com</a:t>
            </a:r>
            <a:r>
              <a:rPr lang="en-US"/>
              <a:t>/wp-content/uploads/2019/08/key-firewall-</a:t>
            </a:r>
            <a:r>
              <a:rPr lang="en-US" err="1"/>
              <a:t>features.jpg</a:t>
            </a:r>
            <a:endParaRPr lang="en-US"/>
          </a:p>
          <a:p>
            <a:endParaRPr lang="en-US"/>
          </a:p>
          <a:p>
            <a:r>
              <a:rPr lang="en-US"/>
              <a:t>The actual biggest change I made in that first Network Architect engagement is not what you think.</a:t>
            </a:r>
          </a:p>
          <a:p>
            <a:endParaRPr lang="en-US"/>
          </a:p>
          <a:p>
            <a:r>
              <a:rPr lang="en-US"/>
              <a:t>I changed two lines of code.</a:t>
            </a:r>
          </a:p>
          <a:p>
            <a:endParaRPr lang="en-US"/>
          </a:p>
          <a:p>
            <a:r>
              <a:rPr lang="en-US"/>
              <a:t>It goes to one of the other key aspects when you’re a level above an engineer, and that is listening.</a:t>
            </a:r>
          </a:p>
          <a:p>
            <a:endParaRPr lang="en-US"/>
          </a:p>
          <a:p>
            <a:r>
              <a:rPr lang="en-US"/>
              <a:t>Let me discuss. After 6-9 months, I was in a meeting with the client services team and I heard something that I felt like they kept coming back to. “We had to re-image the lab machines.” I asked them, “didn’t you do that recently? Why do you need to do it again? Are the students doing something?” And the response was, that the machines stopped working and they had to do them once every 1 to 2 weeks. </a:t>
            </a:r>
          </a:p>
          <a:p>
            <a:endParaRPr lang="en-US"/>
          </a:p>
          <a:p>
            <a:r>
              <a:rPr lang="en-US"/>
              <a:t>I thought that was weird. So I went down to their lab and started to ask questions about what they were doing. </a:t>
            </a:r>
          </a:p>
        </p:txBody>
      </p:sp>
      <p:sp>
        <p:nvSpPr>
          <p:cNvPr id="4" name="Slide Number Placeholder 3"/>
          <p:cNvSpPr>
            <a:spLocks noGrp="1"/>
          </p:cNvSpPr>
          <p:nvPr>
            <p:ph type="sldNum" sz="quarter" idx="5"/>
          </p:nvPr>
        </p:nvSpPr>
        <p:spPr/>
        <p:txBody>
          <a:bodyPr/>
          <a:lstStyle/>
          <a:p>
            <a:fld id="{A1DEF2CA-6674-2947-BB69-0962BBEF4C74}" type="slidenum">
              <a:rPr lang="en-US" smtClean="0"/>
              <a:t>35</a:t>
            </a:fld>
            <a:endParaRPr lang="en-US"/>
          </a:p>
        </p:txBody>
      </p:sp>
    </p:spTree>
    <p:extLst>
      <p:ext uri="{BB962C8B-B14F-4D97-AF65-F5344CB8AC3E}">
        <p14:creationId xmlns:p14="http://schemas.microsoft.com/office/powerpoint/2010/main" val="24099530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https://cdn2.psychologytoday.com/assets/styles/manual_crop_1_91_1_1528x800/public/</a:t>
            </a:r>
            <a:r>
              <a:rPr lang="en-US" err="1"/>
              <a:t>teaser_image</a:t>
            </a:r>
            <a:r>
              <a:rPr lang="en-US"/>
              <a:t>/</a:t>
            </a:r>
            <a:r>
              <a:rPr lang="en-US" err="1"/>
              <a:t>blog_entry</a:t>
            </a:r>
            <a:r>
              <a:rPr lang="en-US"/>
              <a:t>/2024-02/AdobeStock_Trigger%20warning%20HTGanzo.jpeg.jpg?itok=hkaF3Gga</a:t>
            </a:r>
          </a:p>
          <a:p>
            <a:endParaRPr lang="en-US"/>
          </a:p>
          <a:p>
            <a:r>
              <a:rPr lang="en-US"/>
              <a:t>Trigger warning, especially if you’re in the </a:t>
            </a:r>
          </a:p>
        </p:txBody>
      </p:sp>
      <p:sp>
        <p:nvSpPr>
          <p:cNvPr id="4" name="Slide Number Placeholder 3"/>
          <p:cNvSpPr>
            <a:spLocks noGrp="1"/>
          </p:cNvSpPr>
          <p:nvPr>
            <p:ph type="sldNum" sz="quarter" idx="5"/>
          </p:nvPr>
        </p:nvSpPr>
        <p:spPr/>
        <p:txBody>
          <a:bodyPr/>
          <a:lstStyle/>
          <a:p>
            <a:fld id="{A1DEF2CA-6674-2947-BB69-0962BBEF4C74}" type="slidenum">
              <a:rPr lang="en-US" smtClean="0"/>
              <a:t>36</a:t>
            </a:fld>
            <a:endParaRPr lang="en-US"/>
          </a:p>
        </p:txBody>
      </p:sp>
    </p:spTree>
    <p:extLst>
      <p:ext uri="{BB962C8B-B14F-4D97-AF65-F5344CB8AC3E}">
        <p14:creationId xmlns:p14="http://schemas.microsoft.com/office/powerpoint/2010/main" val="17548472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People were able to RDP from their home internet directly to their public </a:t>
            </a:r>
            <a:r>
              <a:rPr lang="en-US" err="1"/>
              <a:t>IP’d</a:t>
            </a:r>
            <a:r>
              <a:rPr lang="en-US"/>
              <a:t> workstations. </a:t>
            </a:r>
          </a:p>
          <a:p>
            <a:endParaRPr lang="en-US"/>
          </a:p>
          <a:p>
            <a:r>
              <a:rPr lang="en-US"/>
              <a:t>I was frankly horrified. I opened up Wireshark, and my machine was flooded with garbage from all of the IPs that are blocked by even terrible home routers these days. The lab computers were all being hacked once every couple of weeks and trash was being installed regularly.</a:t>
            </a:r>
          </a:p>
          <a:p>
            <a:endParaRPr lang="en-US"/>
          </a:p>
          <a:p>
            <a:r>
              <a:rPr lang="en-US"/>
              <a:t>Side note: I heard this a lot from Universities that didn’t want to limit their students’ exposure to the Internet.</a:t>
            </a:r>
          </a:p>
          <a:p>
            <a:endParaRPr lang="en-US"/>
          </a:p>
          <a:p>
            <a:r>
              <a:rPr lang="en-US"/>
              <a:t>I had a meeting with all of the stake holders and as like, “wtf?”</a:t>
            </a:r>
          </a:p>
          <a:p>
            <a:endParaRPr lang="en-US"/>
          </a:p>
          <a:p>
            <a:r>
              <a:rPr lang="en-US"/>
              <a:t>People need to get into their machines. I said that is what a VPN was for. I was told that that hundreds of people would complain, I made a bet that it would be closer to a dozen. It was actually 5.</a:t>
            </a:r>
          </a:p>
          <a:p>
            <a:endParaRPr lang="en-US"/>
          </a:p>
          <a:p>
            <a:r>
              <a:rPr lang="en-US"/>
              <a:t>Changed the Default Accept to Default Deny and added a line for TCP Established connectivity out. The client services team did one more round of clean up in their lab, and then they did a yearly rebuild of their lab. </a:t>
            </a:r>
          </a:p>
          <a:p>
            <a:endParaRPr lang="en-US"/>
          </a:p>
          <a:p>
            <a:endParaRPr lang="en-US"/>
          </a:p>
        </p:txBody>
      </p:sp>
      <p:sp>
        <p:nvSpPr>
          <p:cNvPr id="4" name="Slide Number Placeholder 3"/>
          <p:cNvSpPr>
            <a:spLocks noGrp="1"/>
          </p:cNvSpPr>
          <p:nvPr>
            <p:ph type="sldNum" sz="quarter" idx="5"/>
          </p:nvPr>
        </p:nvSpPr>
        <p:spPr/>
        <p:txBody>
          <a:bodyPr/>
          <a:lstStyle/>
          <a:p>
            <a:fld id="{A1DEF2CA-6674-2947-BB69-0962BBEF4C74}" type="slidenum">
              <a:rPr lang="en-US" smtClean="0"/>
              <a:t>37</a:t>
            </a:fld>
            <a:endParaRPr lang="en-US"/>
          </a:p>
        </p:txBody>
      </p:sp>
    </p:spTree>
    <p:extLst>
      <p:ext uri="{BB962C8B-B14F-4D97-AF65-F5344CB8AC3E}">
        <p14:creationId xmlns:p14="http://schemas.microsoft.com/office/powerpoint/2010/main" val="37675557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28FE5-9A35-AF60-D623-1E598359F8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EF4FBD-DD00-B66B-E24B-39D0B47FD8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DA701C-4454-20A5-ADCC-7B7A890CA355}"/>
              </a:ext>
            </a:extLst>
          </p:cNvPr>
          <p:cNvSpPr>
            <a:spLocks noGrp="1"/>
          </p:cNvSpPr>
          <p:nvPr>
            <p:ph type="body" idx="1"/>
          </p:nvPr>
        </p:nvSpPr>
        <p:spPr/>
        <p:txBody>
          <a:bodyPr/>
          <a:lstStyle/>
          <a:p>
            <a:r>
              <a:rPr lang="en-US"/>
              <a:t>URL: https://</a:t>
            </a:r>
            <a:r>
              <a:rPr lang="en-US" err="1"/>
              <a:t>www.amazon.com</a:t>
            </a:r>
            <a:r>
              <a:rPr lang="en-US"/>
              <a:t>/Re-thinking-History-Routledge-Classics-96/</a:t>
            </a:r>
            <a:r>
              <a:rPr lang="en-US" err="1"/>
              <a:t>dp</a:t>
            </a:r>
            <a:r>
              <a:rPr lang="en-US"/>
              <a:t>/0415304431/</a:t>
            </a:r>
          </a:p>
          <a:p>
            <a:endParaRPr lang="en-US"/>
          </a:p>
          <a:p>
            <a:r>
              <a:rPr lang="en-US"/>
              <a:t>Pg. 71 – “all those old organizing frameworks that pre-supposed the privileging of various centers are no longer regarded as legitimate and natural frameworks.”</a:t>
            </a:r>
          </a:p>
        </p:txBody>
      </p:sp>
      <p:sp>
        <p:nvSpPr>
          <p:cNvPr id="4" name="Slide Number Placeholder 3">
            <a:extLst>
              <a:ext uri="{FF2B5EF4-FFF2-40B4-BE49-F238E27FC236}">
                <a16:creationId xmlns:a16="http://schemas.microsoft.com/office/drawing/2014/main" id="{89CED07D-FF28-F5C1-7CA7-AD7FC6BCC053}"/>
              </a:ext>
            </a:extLst>
          </p:cNvPr>
          <p:cNvSpPr>
            <a:spLocks noGrp="1"/>
          </p:cNvSpPr>
          <p:nvPr>
            <p:ph type="sldNum" sz="quarter" idx="5"/>
          </p:nvPr>
        </p:nvSpPr>
        <p:spPr/>
        <p:txBody>
          <a:bodyPr/>
          <a:lstStyle/>
          <a:p>
            <a:fld id="{A1DEF2CA-6674-2947-BB69-0962BBEF4C74}" type="slidenum">
              <a:rPr lang="en-US" smtClean="0"/>
              <a:t>38</a:t>
            </a:fld>
            <a:endParaRPr lang="en-US"/>
          </a:p>
        </p:txBody>
      </p:sp>
    </p:spTree>
    <p:extLst>
      <p:ext uri="{BB962C8B-B14F-4D97-AF65-F5344CB8AC3E}">
        <p14:creationId xmlns:p14="http://schemas.microsoft.com/office/powerpoint/2010/main" val="38982276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 book influenced my pre-CLOS fabric network designs designs more than the JUNOS book.</a:t>
            </a:r>
          </a:p>
          <a:p>
            <a:endParaRPr lang="en-US"/>
          </a:p>
          <a:p>
            <a:r>
              <a:rPr lang="en-US"/>
              <a:t>IMAGE: https://</a:t>
            </a:r>
            <a:r>
              <a:rPr lang="en-US" err="1"/>
              <a:t>www.oreilly.com</a:t>
            </a:r>
            <a:r>
              <a:rPr lang="en-US"/>
              <a:t>/library/cover/9780596805449/1200w630h/</a:t>
            </a:r>
          </a:p>
          <a:p>
            <a:endParaRPr lang="en-US"/>
          </a:p>
          <a:p>
            <a:r>
              <a:rPr lang="en-US"/>
              <a:t>URL: https://</a:t>
            </a:r>
            <a:r>
              <a:rPr lang="en-US" err="1"/>
              <a:t>www.amazon.com</a:t>
            </a:r>
            <a:r>
              <a:rPr lang="en-US"/>
              <a:t>/Cloud-Native-Data-Center-Networking/</a:t>
            </a:r>
            <a:r>
              <a:rPr lang="en-US" err="1"/>
              <a:t>dp</a:t>
            </a:r>
            <a:r>
              <a:rPr lang="en-US"/>
              <a:t>/1492045608/</a:t>
            </a:r>
          </a:p>
          <a:p>
            <a:endParaRPr lang="en-US"/>
          </a:p>
          <a:p>
            <a:r>
              <a:rPr lang="en-US"/>
              <a:t>I know the author of the book on the right and this work has been foundational to my data center designs in the 2020s. </a:t>
            </a:r>
          </a:p>
        </p:txBody>
      </p:sp>
      <p:sp>
        <p:nvSpPr>
          <p:cNvPr id="4" name="Slide Number Placeholder 3"/>
          <p:cNvSpPr>
            <a:spLocks noGrp="1"/>
          </p:cNvSpPr>
          <p:nvPr>
            <p:ph type="sldNum" sz="quarter" idx="5"/>
          </p:nvPr>
        </p:nvSpPr>
        <p:spPr/>
        <p:txBody>
          <a:bodyPr/>
          <a:lstStyle/>
          <a:p>
            <a:fld id="{A1DEF2CA-6674-2947-BB69-0962BBEF4C74}" type="slidenum">
              <a:rPr lang="en-US" smtClean="0"/>
              <a:t>39</a:t>
            </a:fld>
            <a:endParaRPr lang="en-US"/>
          </a:p>
        </p:txBody>
      </p:sp>
    </p:spTree>
    <p:extLst>
      <p:ext uri="{BB962C8B-B14F-4D97-AF65-F5344CB8AC3E}">
        <p14:creationId xmlns:p14="http://schemas.microsoft.com/office/powerpoint/2010/main" val="4191281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I've broken this talk up into 3 sections</a:t>
            </a:r>
          </a:p>
          <a:p>
            <a:endParaRPr lang="en-US" dirty="0"/>
          </a:p>
          <a:p>
            <a:r>
              <a:rPr lang="en-US" dirty="0"/>
              <a:t>These are the three big areas that I would like to cover as one goes from a Network Engineer into a Network Architect.</a:t>
            </a:r>
          </a:p>
          <a:p>
            <a:r>
              <a:rPr lang="en-US" dirty="0"/>
              <a:t>Managing up</a:t>
            </a:r>
          </a:p>
          <a:p>
            <a:endParaRPr lang="en-US" dirty="0"/>
          </a:p>
          <a:p>
            <a:r>
              <a:rPr lang="en-US" dirty="0"/>
              <a:t>But let's talk about these professional skills that are necessary to become a Network Architect. </a:t>
            </a:r>
          </a:p>
          <a:p>
            <a:endParaRPr lang="en-US" dirty="0"/>
          </a:p>
          <a:p>
            <a:r>
              <a:rPr lang="en-US" dirty="0"/>
              <a:t>Second is the Rally the Team, here is where you are working with Network Engineers, Network Administrators, and </a:t>
            </a:r>
          </a:p>
          <a:p>
            <a:r>
              <a:rPr lang="en-US" dirty="0"/>
              <a:t>Managing personnel or managing horizontally</a:t>
            </a:r>
          </a:p>
          <a:p>
            <a:endParaRPr lang="en-US" dirty="0"/>
          </a:p>
          <a:p>
            <a:r>
              <a:rPr lang="en-US" dirty="0"/>
              <a:t>The third section is managing the project in general. This is where you learn to make the vision a reality through various project management methodologies.</a:t>
            </a:r>
          </a:p>
        </p:txBody>
      </p:sp>
      <p:sp>
        <p:nvSpPr>
          <p:cNvPr id="4" name="Slide Number Placeholder 3"/>
          <p:cNvSpPr>
            <a:spLocks noGrp="1"/>
          </p:cNvSpPr>
          <p:nvPr>
            <p:ph type="sldNum" sz="quarter" idx="5"/>
          </p:nvPr>
        </p:nvSpPr>
        <p:spPr/>
        <p:txBody>
          <a:bodyPr/>
          <a:lstStyle/>
          <a:p>
            <a:fld id="{A1DEF2CA-6674-2947-BB69-0962BBEF4C74}" type="slidenum">
              <a:rPr lang="en-US" smtClean="0"/>
              <a:t>4</a:t>
            </a:fld>
            <a:endParaRPr lang="en-US"/>
          </a:p>
        </p:txBody>
      </p:sp>
    </p:spTree>
    <p:extLst>
      <p:ext uri="{BB962C8B-B14F-4D97-AF65-F5344CB8AC3E}">
        <p14:creationId xmlns:p14="http://schemas.microsoft.com/office/powerpoint/2010/main" val="2815890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talk about this theoretical engineer and what he had to learn. The reason I’m laying this out so that I can baseline where I believe a network engineer starts and where they can go using the subjects in this talk: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Question: What are the qualities of a network engineer / or someone getting into this industry from a technical perspective?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don’t just jump into a Network Architect position, this often takes 3+ years to feel comfortable before making this jump.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And this idea of a Network Engineer could also be a Consultant, or a Staff Augmentation Engineer working with an organization.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EXTRA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is also the part of this talk where I’m having a dialogue with my younger self. I can tell there are a couple of people in this room who have been around a couple of days, and sometimes if you’ve been doing this for a while, you often talk as a senior person to a senior person, especially if you’re in the startup game, like I am.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1DEF2CA-6674-2947-BB69-0962BBEF4C74}" type="slidenum">
              <a:rPr lang="en-US" smtClean="0"/>
              <a:t>5</a:t>
            </a:fld>
            <a:endParaRPr lang="en-US"/>
          </a:p>
        </p:txBody>
      </p:sp>
    </p:spTree>
    <p:extLst>
      <p:ext uri="{BB962C8B-B14F-4D97-AF65-F5344CB8AC3E}">
        <p14:creationId xmlns:p14="http://schemas.microsoft.com/office/powerpoint/2010/main" val="3199313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area where you will be managing the project upwards with leadership</a:t>
            </a:r>
          </a:p>
        </p:txBody>
      </p:sp>
      <p:sp>
        <p:nvSpPr>
          <p:cNvPr id="4" name="Slide Number Placeholder 3"/>
          <p:cNvSpPr>
            <a:spLocks noGrp="1"/>
          </p:cNvSpPr>
          <p:nvPr>
            <p:ph type="sldNum" sz="quarter" idx="5"/>
          </p:nvPr>
        </p:nvSpPr>
        <p:spPr/>
        <p:txBody>
          <a:bodyPr/>
          <a:lstStyle/>
          <a:p>
            <a:fld id="{A1DEF2CA-6674-2947-BB69-0962BBEF4C74}" type="slidenum">
              <a:rPr lang="en-US" smtClean="0"/>
              <a:t>6</a:t>
            </a:fld>
            <a:endParaRPr lang="en-US"/>
          </a:p>
        </p:txBody>
      </p:sp>
    </p:spTree>
    <p:extLst>
      <p:ext uri="{BB962C8B-B14F-4D97-AF65-F5344CB8AC3E}">
        <p14:creationId xmlns:p14="http://schemas.microsoft.com/office/powerpoint/2010/main" val="1648358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URL: https://</a:t>
            </a:r>
            <a:r>
              <a:rPr lang="en-US" err="1"/>
              <a:t>insuranceproshop.com</a:t>
            </a:r>
            <a:r>
              <a:rPr lang="en-US"/>
              <a:t>/best-solution-for-your-clients/</a:t>
            </a:r>
          </a:p>
          <a:p>
            <a:endParaRPr lang="en-US"/>
          </a:p>
          <a:p>
            <a:r>
              <a:rPr lang="en-US"/>
              <a:t>The BEST solution might not be the solution that the business chooses.</a:t>
            </a:r>
          </a:p>
          <a:p>
            <a:endParaRPr lang="en-US"/>
          </a:p>
          <a:p>
            <a:r>
              <a:rPr lang="en-US"/>
              <a:t>Let me repeat that: The BEST solution may not the best solution that the business chooses</a:t>
            </a:r>
          </a:p>
          <a:p>
            <a:endParaRPr lang="en-US"/>
          </a:p>
          <a:p>
            <a:r>
              <a:rPr lang="en-US"/>
              <a:t>This was a very hard thing for me to understand when I was younger. </a:t>
            </a:r>
          </a:p>
          <a:p>
            <a:endParaRPr lang="en-US"/>
          </a:p>
          <a:p>
            <a:r>
              <a:rPr lang="en-US"/>
              <a:t>The people who give the thumbs up on a presentation may not be interested in the best technical solution, they have their own goals and agendas that may cause friction between your engineering goals. </a:t>
            </a:r>
          </a:p>
        </p:txBody>
      </p:sp>
      <p:sp>
        <p:nvSpPr>
          <p:cNvPr id="4" name="Slide Number Placeholder 3"/>
          <p:cNvSpPr>
            <a:spLocks noGrp="1"/>
          </p:cNvSpPr>
          <p:nvPr>
            <p:ph type="sldNum" sz="quarter" idx="5"/>
          </p:nvPr>
        </p:nvSpPr>
        <p:spPr/>
        <p:txBody>
          <a:bodyPr/>
          <a:lstStyle/>
          <a:p>
            <a:fld id="{A1DEF2CA-6674-2947-BB69-0962BBEF4C74}" type="slidenum">
              <a:rPr lang="en-US" smtClean="0"/>
              <a:t>7</a:t>
            </a:fld>
            <a:endParaRPr lang="en-US"/>
          </a:p>
        </p:txBody>
      </p:sp>
    </p:spTree>
    <p:extLst>
      <p:ext uri="{BB962C8B-B14F-4D97-AF65-F5344CB8AC3E}">
        <p14:creationId xmlns:p14="http://schemas.microsoft.com/office/powerpoint/2010/main" val="4179348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 What do you guys know about the C-Suite? Who do you know in the C-Suite?</a:t>
            </a:r>
          </a:p>
          <a:p>
            <a:endParaRPr lang="en-US" dirty="0"/>
          </a:p>
          <a:p>
            <a:r>
              <a:rPr lang="en-US" dirty="0"/>
              <a:t>You may hear the term “C-Suite.” For people new to this, this is often the “</a:t>
            </a:r>
            <a:r>
              <a:rPr lang="en-US" dirty="0" err="1"/>
              <a:t>Chief”s</a:t>
            </a:r>
            <a:r>
              <a:rPr lang="en-US" dirty="0"/>
              <a:t> in an organization.</a:t>
            </a:r>
          </a:p>
          <a:p>
            <a:endParaRPr lang="en-US" dirty="0"/>
          </a:p>
          <a:p>
            <a:r>
              <a:rPr lang="en-US" dirty="0"/>
              <a:t>CEO – Chief Executive Officer – manages and shape the overall organization. They are often the go-between the board of directors, usually they’re the chairman of the board, and organization. The “President” of a company usually shares roles with the CEO, but is often the second in command. </a:t>
            </a:r>
          </a:p>
          <a:p>
            <a:endParaRPr lang="en-US" dirty="0"/>
          </a:p>
          <a:p>
            <a:r>
              <a:rPr lang="en-US" dirty="0"/>
              <a:t>CTO / CIO + CFO / CRO</a:t>
            </a:r>
          </a:p>
          <a:p>
            <a:r>
              <a:rPr lang="en-US" dirty="0"/>
              <a:t>COO – Chief Operating Officer – directional, </a:t>
            </a:r>
            <a:r>
              <a:rPr lang="en-US" dirty="0" err="1"/>
              <a:t>HR,product</a:t>
            </a:r>
            <a:r>
              <a:rPr lang="en-US" dirty="0"/>
              <a:t>, manufacturing, </a:t>
            </a:r>
          </a:p>
          <a:p>
            <a:r>
              <a:rPr lang="en-US" dirty="0"/>
              <a:t>CMO – Chief Marketing Officer – in-charge of all outward facing correspondence</a:t>
            </a:r>
          </a:p>
          <a:p>
            <a:r>
              <a:rPr lang="en-US" dirty="0"/>
              <a:t>CISO – Chief Information Security Officer</a:t>
            </a:r>
          </a:p>
          <a:p>
            <a:endParaRPr lang="en-US" dirty="0"/>
          </a:p>
          <a:p>
            <a:r>
              <a:rPr lang="en-US" dirty="0"/>
              <a:t>New ones like CPO / Chief People Officer, CDO / Chief Digital Officer </a:t>
            </a:r>
          </a:p>
          <a:p>
            <a:endParaRPr lang="en-US" dirty="0"/>
          </a:p>
          <a:p>
            <a:r>
              <a:rPr lang="en-US" dirty="0"/>
              <a:t>Often times, these people report directly to a board. They also have a fiduciary responsibility to the shareholders or stakeholders in an organization.</a:t>
            </a:r>
          </a:p>
          <a:p>
            <a:endParaRPr lang="en-US" dirty="0"/>
          </a:p>
          <a:p>
            <a:r>
              <a:rPr lang="en-US" dirty="0"/>
              <a:t>They also usually get paid the most</a:t>
            </a:r>
          </a:p>
          <a:p>
            <a:endParaRPr lang="en-US" dirty="0"/>
          </a:p>
          <a:p>
            <a:r>
              <a:rPr lang="en-US" dirty="0"/>
              <a:t>It’s also worth noting what the average tenure of these positions is:</a:t>
            </a:r>
          </a:p>
          <a:p>
            <a:endParaRPr lang="en-US" dirty="0"/>
          </a:p>
          <a:p>
            <a:r>
              <a:rPr lang="en-US" dirty="0"/>
              <a:t>CTO – Tenure, 3-5 years</a:t>
            </a:r>
          </a:p>
          <a:p>
            <a:r>
              <a:rPr lang="en-US" dirty="0"/>
              <a:t>CFO – Tenure, 4-6 years</a:t>
            </a:r>
          </a:p>
          <a:p>
            <a:endParaRPr lang="en-US" dirty="0"/>
          </a:p>
          <a:p>
            <a:r>
              <a:rPr lang="en-US" dirty="0"/>
              <a:t>Why is that important? Because, their agenda may not be your agenda. You can help them achieve their goals to help you achieve your goals.</a:t>
            </a:r>
          </a:p>
          <a:p>
            <a:endParaRPr lang="en-US" dirty="0"/>
          </a:p>
          <a:p>
            <a:r>
              <a:rPr lang="en-US" dirty="0"/>
              <a:t>Now, if you think that’s too Machiavellian, you’re right – it definitely requires emotional intelligence and conversational skills. </a:t>
            </a:r>
          </a:p>
          <a:p>
            <a:endParaRPr lang="en-US" dirty="0"/>
          </a:p>
          <a:p>
            <a:endParaRPr lang="en-US" dirty="0"/>
          </a:p>
        </p:txBody>
      </p:sp>
      <p:sp>
        <p:nvSpPr>
          <p:cNvPr id="4" name="Slide Number Placeholder 3"/>
          <p:cNvSpPr>
            <a:spLocks noGrp="1"/>
          </p:cNvSpPr>
          <p:nvPr>
            <p:ph type="sldNum" sz="quarter" idx="5"/>
          </p:nvPr>
        </p:nvSpPr>
        <p:spPr/>
        <p:txBody>
          <a:bodyPr/>
          <a:lstStyle/>
          <a:p>
            <a:fld id="{A1DEF2CA-6674-2947-BB69-0962BBEF4C74}" type="slidenum">
              <a:rPr lang="en-US" smtClean="0"/>
              <a:t>8</a:t>
            </a:fld>
            <a:endParaRPr lang="en-US"/>
          </a:p>
        </p:txBody>
      </p:sp>
    </p:spTree>
    <p:extLst>
      <p:ext uri="{BB962C8B-B14F-4D97-AF65-F5344CB8AC3E}">
        <p14:creationId xmlns:p14="http://schemas.microsoft.com/office/powerpoint/2010/main" val="1057776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URL: https://</a:t>
            </a:r>
            <a:r>
              <a:rPr lang="en-US" dirty="0" err="1"/>
              <a:t>www.ncesc.com</a:t>
            </a:r>
            <a:r>
              <a:rPr lang="en-US" dirty="0"/>
              <a:t>/wp-content/uploads/2021/07/</a:t>
            </a:r>
            <a:r>
              <a:rPr lang="en-US" dirty="0" err="1"/>
              <a:t>cto</a:t>
            </a:r>
            <a:r>
              <a:rPr lang="en-US" dirty="0"/>
              <a:t>-job-</a:t>
            </a:r>
            <a:r>
              <a:rPr lang="en-US" dirty="0" err="1"/>
              <a:t>description.jpg</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Question: we talked about X,Y, does anyone know what Z means?</a:t>
            </a:r>
          </a:p>
          <a:p>
            <a:endParaRPr lang="en-US" dirty="0"/>
          </a:p>
          <a:p>
            <a:r>
              <a:rPr lang="en-US" dirty="0"/>
              <a:t>When you’re in a network architect leadership role, you may report directly to the Director of IT or to the CTO themselves.</a:t>
            </a:r>
          </a:p>
          <a:p>
            <a:endParaRPr lang="en-US" dirty="0"/>
          </a:p>
          <a:p>
            <a:r>
              <a:rPr lang="en-US" dirty="0"/>
              <a:t>The CTO is the technical leader of the entire organization. They may have directors underneath them. (The CISO might be under them). </a:t>
            </a:r>
          </a:p>
          <a:p>
            <a:endParaRPr lang="en-US" dirty="0"/>
          </a:p>
          <a:p>
            <a:r>
              <a:rPr lang="en-US" dirty="0"/>
              <a:t>Dotted line vs a straight line</a:t>
            </a:r>
          </a:p>
          <a:p>
            <a:endParaRPr lang="en-US" dirty="0"/>
          </a:p>
          <a:p>
            <a:r>
              <a:rPr lang="en-US" dirty="0"/>
              <a:t>CISO may act as an overlay for the entire organization, rather than being </a:t>
            </a:r>
            <a:r>
              <a:rPr lang="en-US" dirty="0" err="1"/>
              <a:t>silo'd</a:t>
            </a:r>
            <a:r>
              <a:rPr lang="en-US" dirty="0"/>
              <a:t> off. Standards, logs, security elements</a:t>
            </a:r>
          </a:p>
          <a:p>
            <a:endParaRPr lang="en-US" dirty="0"/>
          </a:p>
          <a:p>
            <a:r>
              <a:rPr lang="en-US" dirty="0"/>
              <a:t>It’s important here to understand what is their agenda for the organization? If for instance, they have a goal to have a large percentage of the organization moved to the cloud, tailor your goals based on that. If they have a SaaS agenda, or a security agenda, knowing this ahead of time can help you speak the language that they understand.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CTO – Tenure, 3-5 years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1DEF2CA-6674-2947-BB69-0962BBEF4C74}" type="slidenum">
              <a:rPr lang="en-US" smtClean="0"/>
              <a:t>9</a:t>
            </a:fld>
            <a:endParaRPr lang="en-US"/>
          </a:p>
        </p:txBody>
      </p:sp>
    </p:spTree>
    <p:extLst>
      <p:ext uri="{BB962C8B-B14F-4D97-AF65-F5344CB8AC3E}">
        <p14:creationId xmlns:p14="http://schemas.microsoft.com/office/powerpoint/2010/main" val="15573056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B8FE438-615B-F1FF-2BAE-60783EEA699D}"/>
              </a:ext>
            </a:extLst>
          </p:cNvPr>
          <p:cNvGrpSpPr/>
          <p:nvPr userDrawn="1"/>
        </p:nvGrpSpPr>
        <p:grpSpPr>
          <a:xfrm>
            <a:off x="0" y="0"/>
            <a:ext cx="12192000" cy="6877528"/>
            <a:chOff x="0" y="0"/>
            <a:chExt cx="12192000" cy="6877528"/>
          </a:xfrm>
        </p:grpSpPr>
        <p:pic>
          <p:nvPicPr>
            <p:cNvPr id="8" name="Picture 7" descr="A red and blue rectangle&#10;&#10;AI-generated content may be incorrect.">
              <a:extLst>
                <a:ext uri="{FF2B5EF4-FFF2-40B4-BE49-F238E27FC236}">
                  <a16:creationId xmlns:a16="http://schemas.microsoft.com/office/drawing/2014/main" id="{9B21230D-3D7A-5749-194B-7C69E4066339}"/>
                </a:ext>
              </a:extLst>
            </p:cNvPr>
            <p:cNvPicPr>
              <a:picLocks noChangeAspect="1"/>
            </p:cNvPicPr>
            <p:nvPr userDrawn="1"/>
          </p:nvPicPr>
          <p:blipFill>
            <a:blip r:embed="rId2"/>
            <a:stretch>
              <a:fillRect/>
            </a:stretch>
          </p:blipFill>
          <p:spPr>
            <a:xfrm>
              <a:off x="0" y="0"/>
              <a:ext cx="10936224" cy="6877528"/>
            </a:xfrm>
            <a:prstGeom prst="rect">
              <a:avLst/>
            </a:prstGeom>
          </p:spPr>
        </p:pic>
        <p:pic>
          <p:nvPicPr>
            <p:cNvPr id="9" name="Picture 8">
              <a:extLst>
                <a:ext uri="{FF2B5EF4-FFF2-40B4-BE49-F238E27FC236}">
                  <a16:creationId xmlns:a16="http://schemas.microsoft.com/office/drawing/2014/main" id="{55FAA213-9977-1A3B-901A-532D37AC0B0B}"/>
                </a:ext>
              </a:extLst>
            </p:cNvPr>
            <p:cNvPicPr>
              <a:picLocks noChangeAspect="1"/>
            </p:cNvPicPr>
            <p:nvPr userDrawn="1"/>
          </p:nvPicPr>
          <p:blipFill>
            <a:blip r:embed="rId3"/>
            <a:stretch>
              <a:fillRect/>
            </a:stretch>
          </p:blipFill>
          <p:spPr>
            <a:xfrm>
              <a:off x="8810552" y="0"/>
              <a:ext cx="3381448" cy="6877528"/>
            </a:xfrm>
            <a:prstGeom prst="rect">
              <a:avLst/>
            </a:prstGeom>
          </p:spPr>
        </p:pic>
      </p:grpSp>
      <p:sp>
        <p:nvSpPr>
          <p:cNvPr id="2" name="Title 1">
            <a:extLst>
              <a:ext uri="{FF2B5EF4-FFF2-40B4-BE49-F238E27FC236}">
                <a16:creationId xmlns:a16="http://schemas.microsoft.com/office/drawing/2014/main" id="{804A174D-6336-1321-4012-DF5D5DC00C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6A1D9B9-571E-794A-C485-A34C8C1D71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4320F8-4E12-A3B3-155F-55CECC13DC24}"/>
              </a:ext>
            </a:extLst>
          </p:cNvPr>
          <p:cNvSpPr>
            <a:spLocks noGrp="1"/>
          </p:cNvSpPr>
          <p:nvPr>
            <p:ph type="dt" sz="half" idx="10"/>
          </p:nvPr>
        </p:nvSpPr>
        <p:spPr/>
        <p:txBody>
          <a:bodyPr/>
          <a:lstStyle/>
          <a:p>
            <a:fld id="{25BB50F1-0F66-D34E-AEF2-61B42AE2F657}" type="datetimeFigureOut">
              <a:rPr lang="en-US" smtClean="0"/>
              <a:t>4/16/25</a:t>
            </a:fld>
            <a:endParaRPr lang="en-US"/>
          </a:p>
        </p:txBody>
      </p:sp>
      <p:sp>
        <p:nvSpPr>
          <p:cNvPr id="5" name="Footer Placeholder 4">
            <a:extLst>
              <a:ext uri="{FF2B5EF4-FFF2-40B4-BE49-F238E27FC236}">
                <a16:creationId xmlns:a16="http://schemas.microsoft.com/office/drawing/2014/main" id="{0FE26C38-94A0-C2F3-8E80-06A050640E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B875B7-F7A2-E093-0FF4-1A8F89EF55FA}"/>
              </a:ext>
            </a:extLst>
          </p:cNvPr>
          <p:cNvSpPr>
            <a:spLocks noGrp="1"/>
          </p:cNvSpPr>
          <p:nvPr>
            <p:ph type="sldNum" sz="quarter" idx="12"/>
          </p:nvPr>
        </p:nvSpPr>
        <p:spPr/>
        <p:txBody>
          <a:bodyPr/>
          <a:lstStyle/>
          <a:p>
            <a:fld id="{BE6C1423-6223-6B4E-8BEB-DA1892547743}" type="slidenum">
              <a:rPr lang="en-US" smtClean="0"/>
              <a:t>‹#›</a:t>
            </a:fld>
            <a:endParaRPr lang="en-US"/>
          </a:p>
        </p:txBody>
      </p:sp>
    </p:spTree>
    <p:extLst>
      <p:ext uri="{BB962C8B-B14F-4D97-AF65-F5344CB8AC3E}">
        <p14:creationId xmlns:p14="http://schemas.microsoft.com/office/powerpoint/2010/main" val="2848300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70847-0C55-5E41-EB70-234B7E12AD7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1F8FE98-2C0E-C4D6-86D7-83CE5A4770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F19840-5700-5A8F-99F8-88DF18F98B53}"/>
              </a:ext>
            </a:extLst>
          </p:cNvPr>
          <p:cNvSpPr>
            <a:spLocks noGrp="1"/>
          </p:cNvSpPr>
          <p:nvPr>
            <p:ph type="dt" sz="half" idx="10"/>
          </p:nvPr>
        </p:nvSpPr>
        <p:spPr/>
        <p:txBody>
          <a:bodyPr/>
          <a:lstStyle/>
          <a:p>
            <a:fld id="{25BB50F1-0F66-D34E-AEF2-61B42AE2F657}" type="datetimeFigureOut">
              <a:rPr lang="en-US" smtClean="0"/>
              <a:t>4/16/25</a:t>
            </a:fld>
            <a:endParaRPr lang="en-US"/>
          </a:p>
        </p:txBody>
      </p:sp>
      <p:sp>
        <p:nvSpPr>
          <p:cNvPr id="5" name="Footer Placeholder 4">
            <a:extLst>
              <a:ext uri="{FF2B5EF4-FFF2-40B4-BE49-F238E27FC236}">
                <a16:creationId xmlns:a16="http://schemas.microsoft.com/office/drawing/2014/main" id="{F27AB8BB-CAEE-A83D-B026-7431AD1DC9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B0DEA9-A40A-F8A6-FACA-41862B3799D9}"/>
              </a:ext>
            </a:extLst>
          </p:cNvPr>
          <p:cNvSpPr>
            <a:spLocks noGrp="1"/>
          </p:cNvSpPr>
          <p:nvPr>
            <p:ph type="sldNum" sz="quarter" idx="12"/>
          </p:nvPr>
        </p:nvSpPr>
        <p:spPr/>
        <p:txBody>
          <a:bodyPr/>
          <a:lstStyle/>
          <a:p>
            <a:fld id="{BE6C1423-6223-6B4E-8BEB-DA1892547743}" type="slidenum">
              <a:rPr lang="en-US" smtClean="0"/>
              <a:t>‹#›</a:t>
            </a:fld>
            <a:endParaRPr lang="en-US"/>
          </a:p>
        </p:txBody>
      </p:sp>
    </p:spTree>
    <p:extLst>
      <p:ext uri="{BB962C8B-B14F-4D97-AF65-F5344CB8AC3E}">
        <p14:creationId xmlns:p14="http://schemas.microsoft.com/office/powerpoint/2010/main" val="2982531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98FB66-7CEC-08E9-35F9-22C0ABF18B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2591DBB-F4C0-F846-5C6E-DAC80EAD3B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C76B4E-46AD-A804-4EB5-91C2A60109A8}"/>
              </a:ext>
            </a:extLst>
          </p:cNvPr>
          <p:cNvSpPr>
            <a:spLocks noGrp="1"/>
          </p:cNvSpPr>
          <p:nvPr>
            <p:ph type="dt" sz="half" idx="10"/>
          </p:nvPr>
        </p:nvSpPr>
        <p:spPr/>
        <p:txBody>
          <a:bodyPr/>
          <a:lstStyle/>
          <a:p>
            <a:fld id="{25BB50F1-0F66-D34E-AEF2-61B42AE2F657}" type="datetimeFigureOut">
              <a:rPr lang="en-US" smtClean="0"/>
              <a:t>4/16/25</a:t>
            </a:fld>
            <a:endParaRPr lang="en-US"/>
          </a:p>
        </p:txBody>
      </p:sp>
      <p:sp>
        <p:nvSpPr>
          <p:cNvPr id="5" name="Footer Placeholder 4">
            <a:extLst>
              <a:ext uri="{FF2B5EF4-FFF2-40B4-BE49-F238E27FC236}">
                <a16:creationId xmlns:a16="http://schemas.microsoft.com/office/drawing/2014/main" id="{B796A944-14D3-864C-C1C0-8E0EC5623A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64817D-7BC6-4FCA-A930-FC0DCE157B64}"/>
              </a:ext>
            </a:extLst>
          </p:cNvPr>
          <p:cNvSpPr>
            <a:spLocks noGrp="1"/>
          </p:cNvSpPr>
          <p:nvPr>
            <p:ph type="sldNum" sz="quarter" idx="12"/>
          </p:nvPr>
        </p:nvSpPr>
        <p:spPr/>
        <p:txBody>
          <a:bodyPr/>
          <a:lstStyle/>
          <a:p>
            <a:fld id="{BE6C1423-6223-6B4E-8BEB-DA1892547743}" type="slidenum">
              <a:rPr lang="en-US" smtClean="0"/>
              <a:t>‹#›</a:t>
            </a:fld>
            <a:endParaRPr lang="en-US"/>
          </a:p>
        </p:txBody>
      </p:sp>
    </p:spTree>
    <p:extLst>
      <p:ext uri="{BB962C8B-B14F-4D97-AF65-F5344CB8AC3E}">
        <p14:creationId xmlns:p14="http://schemas.microsoft.com/office/powerpoint/2010/main" val="3642914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09462-B09F-5A57-0958-775F41720369}"/>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2BAF468-D091-A8AD-FA85-E48734C64E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93A667-FD61-AE0F-856A-58F981DC2068}"/>
              </a:ext>
            </a:extLst>
          </p:cNvPr>
          <p:cNvSpPr>
            <a:spLocks noGrp="1"/>
          </p:cNvSpPr>
          <p:nvPr>
            <p:ph type="dt" sz="half" idx="10"/>
          </p:nvPr>
        </p:nvSpPr>
        <p:spPr/>
        <p:txBody>
          <a:bodyPr/>
          <a:lstStyle/>
          <a:p>
            <a:fld id="{25BB50F1-0F66-D34E-AEF2-61B42AE2F657}" type="datetimeFigureOut">
              <a:rPr lang="en-US" smtClean="0"/>
              <a:t>4/16/25</a:t>
            </a:fld>
            <a:endParaRPr lang="en-US"/>
          </a:p>
        </p:txBody>
      </p:sp>
      <p:sp>
        <p:nvSpPr>
          <p:cNvPr id="5" name="Footer Placeholder 4">
            <a:extLst>
              <a:ext uri="{FF2B5EF4-FFF2-40B4-BE49-F238E27FC236}">
                <a16:creationId xmlns:a16="http://schemas.microsoft.com/office/drawing/2014/main" id="{77EBED33-3A8A-EF1C-E297-00FDA6293D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A1918B-89C2-F42B-DF7E-E03B9272C507}"/>
              </a:ext>
            </a:extLst>
          </p:cNvPr>
          <p:cNvSpPr>
            <a:spLocks noGrp="1"/>
          </p:cNvSpPr>
          <p:nvPr>
            <p:ph type="sldNum" sz="quarter" idx="12"/>
          </p:nvPr>
        </p:nvSpPr>
        <p:spPr/>
        <p:txBody>
          <a:bodyPr/>
          <a:lstStyle/>
          <a:p>
            <a:fld id="{BE6C1423-6223-6B4E-8BEB-DA1892547743}" type="slidenum">
              <a:rPr lang="en-US" smtClean="0"/>
              <a:t>‹#›</a:t>
            </a:fld>
            <a:endParaRPr lang="en-US"/>
          </a:p>
        </p:txBody>
      </p:sp>
    </p:spTree>
    <p:extLst>
      <p:ext uri="{BB962C8B-B14F-4D97-AF65-F5344CB8AC3E}">
        <p14:creationId xmlns:p14="http://schemas.microsoft.com/office/powerpoint/2010/main" val="571435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DF325-C6C2-0827-CCEF-D6FB546FD7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7EECCDF-5223-B5A2-FABC-D6F7C079427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489AF6-ECC4-A221-454D-12C942B51871}"/>
              </a:ext>
            </a:extLst>
          </p:cNvPr>
          <p:cNvSpPr>
            <a:spLocks noGrp="1"/>
          </p:cNvSpPr>
          <p:nvPr>
            <p:ph type="dt" sz="half" idx="10"/>
          </p:nvPr>
        </p:nvSpPr>
        <p:spPr/>
        <p:txBody>
          <a:bodyPr/>
          <a:lstStyle/>
          <a:p>
            <a:fld id="{25BB50F1-0F66-D34E-AEF2-61B42AE2F657}" type="datetimeFigureOut">
              <a:rPr lang="en-US" smtClean="0"/>
              <a:t>4/16/25</a:t>
            </a:fld>
            <a:endParaRPr lang="en-US"/>
          </a:p>
        </p:txBody>
      </p:sp>
      <p:sp>
        <p:nvSpPr>
          <p:cNvPr id="5" name="Footer Placeholder 4">
            <a:extLst>
              <a:ext uri="{FF2B5EF4-FFF2-40B4-BE49-F238E27FC236}">
                <a16:creationId xmlns:a16="http://schemas.microsoft.com/office/drawing/2014/main" id="{A6D122EB-A7CA-9E5C-9FCE-FF08BF04F7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69EAA8-72B4-2FC5-CD2E-47A6823F2006}"/>
              </a:ext>
            </a:extLst>
          </p:cNvPr>
          <p:cNvSpPr>
            <a:spLocks noGrp="1"/>
          </p:cNvSpPr>
          <p:nvPr>
            <p:ph type="sldNum" sz="quarter" idx="12"/>
          </p:nvPr>
        </p:nvSpPr>
        <p:spPr/>
        <p:txBody>
          <a:bodyPr/>
          <a:lstStyle/>
          <a:p>
            <a:fld id="{BE6C1423-6223-6B4E-8BEB-DA1892547743}" type="slidenum">
              <a:rPr lang="en-US" smtClean="0"/>
              <a:t>‹#›</a:t>
            </a:fld>
            <a:endParaRPr lang="en-US"/>
          </a:p>
        </p:txBody>
      </p:sp>
    </p:spTree>
    <p:extLst>
      <p:ext uri="{BB962C8B-B14F-4D97-AF65-F5344CB8AC3E}">
        <p14:creationId xmlns:p14="http://schemas.microsoft.com/office/powerpoint/2010/main" val="309675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8056-E93C-2AAF-BA63-D59FED5CCE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0D9B73-67E2-03C5-0FB1-D5D490CCEE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7B1F48-3A20-751D-94C2-776F303AE1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D9ACF5-B1E0-9599-F99E-C6CB109E8805}"/>
              </a:ext>
            </a:extLst>
          </p:cNvPr>
          <p:cNvSpPr>
            <a:spLocks noGrp="1"/>
          </p:cNvSpPr>
          <p:nvPr>
            <p:ph type="dt" sz="half" idx="10"/>
          </p:nvPr>
        </p:nvSpPr>
        <p:spPr/>
        <p:txBody>
          <a:bodyPr/>
          <a:lstStyle/>
          <a:p>
            <a:fld id="{25BB50F1-0F66-D34E-AEF2-61B42AE2F657}" type="datetimeFigureOut">
              <a:rPr lang="en-US" smtClean="0"/>
              <a:t>4/16/25</a:t>
            </a:fld>
            <a:endParaRPr lang="en-US"/>
          </a:p>
        </p:txBody>
      </p:sp>
      <p:sp>
        <p:nvSpPr>
          <p:cNvPr id="6" name="Footer Placeholder 5">
            <a:extLst>
              <a:ext uri="{FF2B5EF4-FFF2-40B4-BE49-F238E27FC236}">
                <a16:creationId xmlns:a16="http://schemas.microsoft.com/office/drawing/2014/main" id="{3B7F66A2-33D5-54F1-7931-50DB348BFC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1B7EAC-F0FB-4503-CA72-EE8BD18B12B3}"/>
              </a:ext>
            </a:extLst>
          </p:cNvPr>
          <p:cNvSpPr>
            <a:spLocks noGrp="1"/>
          </p:cNvSpPr>
          <p:nvPr>
            <p:ph type="sldNum" sz="quarter" idx="12"/>
          </p:nvPr>
        </p:nvSpPr>
        <p:spPr/>
        <p:txBody>
          <a:bodyPr/>
          <a:lstStyle/>
          <a:p>
            <a:fld id="{BE6C1423-6223-6B4E-8BEB-DA1892547743}" type="slidenum">
              <a:rPr lang="en-US" smtClean="0"/>
              <a:t>‹#›</a:t>
            </a:fld>
            <a:endParaRPr lang="en-US"/>
          </a:p>
        </p:txBody>
      </p:sp>
    </p:spTree>
    <p:extLst>
      <p:ext uri="{BB962C8B-B14F-4D97-AF65-F5344CB8AC3E}">
        <p14:creationId xmlns:p14="http://schemas.microsoft.com/office/powerpoint/2010/main" val="2567485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0E1C5-9AF2-254D-60E8-3C78832DBA5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A6C5C38-7D5A-E7FB-9485-386B17BE6D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5F19A5C-D849-41AB-3EB0-B47B1AC38A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DC4886-ED34-A70A-9544-17B4ED692C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4CC19B-4F13-5107-4984-4F9F8AA48CE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E4C252-877B-2913-23C9-C61F3AE3B907}"/>
              </a:ext>
            </a:extLst>
          </p:cNvPr>
          <p:cNvSpPr>
            <a:spLocks noGrp="1"/>
          </p:cNvSpPr>
          <p:nvPr>
            <p:ph type="dt" sz="half" idx="10"/>
          </p:nvPr>
        </p:nvSpPr>
        <p:spPr/>
        <p:txBody>
          <a:bodyPr/>
          <a:lstStyle/>
          <a:p>
            <a:fld id="{25BB50F1-0F66-D34E-AEF2-61B42AE2F657}" type="datetimeFigureOut">
              <a:rPr lang="en-US" smtClean="0"/>
              <a:t>4/16/25</a:t>
            </a:fld>
            <a:endParaRPr lang="en-US"/>
          </a:p>
        </p:txBody>
      </p:sp>
      <p:sp>
        <p:nvSpPr>
          <p:cNvPr id="8" name="Footer Placeholder 7">
            <a:extLst>
              <a:ext uri="{FF2B5EF4-FFF2-40B4-BE49-F238E27FC236}">
                <a16:creationId xmlns:a16="http://schemas.microsoft.com/office/drawing/2014/main" id="{997DB0BA-FD96-BA34-5CD1-B259BAF2CF3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F21E06-AE66-0699-5EB5-09653A1AE25B}"/>
              </a:ext>
            </a:extLst>
          </p:cNvPr>
          <p:cNvSpPr>
            <a:spLocks noGrp="1"/>
          </p:cNvSpPr>
          <p:nvPr>
            <p:ph type="sldNum" sz="quarter" idx="12"/>
          </p:nvPr>
        </p:nvSpPr>
        <p:spPr/>
        <p:txBody>
          <a:bodyPr/>
          <a:lstStyle/>
          <a:p>
            <a:fld id="{BE6C1423-6223-6B4E-8BEB-DA1892547743}" type="slidenum">
              <a:rPr lang="en-US" smtClean="0"/>
              <a:t>‹#›</a:t>
            </a:fld>
            <a:endParaRPr lang="en-US"/>
          </a:p>
        </p:txBody>
      </p:sp>
    </p:spTree>
    <p:extLst>
      <p:ext uri="{BB962C8B-B14F-4D97-AF65-F5344CB8AC3E}">
        <p14:creationId xmlns:p14="http://schemas.microsoft.com/office/powerpoint/2010/main" val="34442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97ECD-52C2-9047-A696-24815A0E37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01E494-8286-FF5A-A499-8A9087E23011}"/>
              </a:ext>
            </a:extLst>
          </p:cNvPr>
          <p:cNvSpPr>
            <a:spLocks noGrp="1"/>
          </p:cNvSpPr>
          <p:nvPr>
            <p:ph type="dt" sz="half" idx="10"/>
          </p:nvPr>
        </p:nvSpPr>
        <p:spPr/>
        <p:txBody>
          <a:bodyPr/>
          <a:lstStyle/>
          <a:p>
            <a:fld id="{25BB50F1-0F66-D34E-AEF2-61B42AE2F657}" type="datetimeFigureOut">
              <a:rPr lang="en-US" smtClean="0"/>
              <a:t>4/16/25</a:t>
            </a:fld>
            <a:endParaRPr lang="en-US"/>
          </a:p>
        </p:txBody>
      </p:sp>
      <p:sp>
        <p:nvSpPr>
          <p:cNvPr id="4" name="Footer Placeholder 3">
            <a:extLst>
              <a:ext uri="{FF2B5EF4-FFF2-40B4-BE49-F238E27FC236}">
                <a16:creationId xmlns:a16="http://schemas.microsoft.com/office/drawing/2014/main" id="{410BDB0A-7F0F-A10C-0674-F4E94F1128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987A87A-B093-87A4-0465-0574CAA50EBA}"/>
              </a:ext>
            </a:extLst>
          </p:cNvPr>
          <p:cNvSpPr>
            <a:spLocks noGrp="1"/>
          </p:cNvSpPr>
          <p:nvPr>
            <p:ph type="sldNum" sz="quarter" idx="12"/>
          </p:nvPr>
        </p:nvSpPr>
        <p:spPr/>
        <p:txBody>
          <a:bodyPr/>
          <a:lstStyle/>
          <a:p>
            <a:fld id="{BE6C1423-6223-6B4E-8BEB-DA1892547743}" type="slidenum">
              <a:rPr lang="en-US" smtClean="0"/>
              <a:t>‹#›</a:t>
            </a:fld>
            <a:endParaRPr lang="en-US"/>
          </a:p>
        </p:txBody>
      </p:sp>
    </p:spTree>
    <p:extLst>
      <p:ext uri="{BB962C8B-B14F-4D97-AF65-F5344CB8AC3E}">
        <p14:creationId xmlns:p14="http://schemas.microsoft.com/office/powerpoint/2010/main" val="3348863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67ECD0D-CD0C-7EE5-C3E0-A3F3389B3A2E}"/>
              </a:ext>
            </a:extLst>
          </p:cNvPr>
          <p:cNvGrpSpPr/>
          <p:nvPr userDrawn="1"/>
        </p:nvGrpSpPr>
        <p:grpSpPr>
          <a:xfrm>
            <a:off x="0" y="0"/>
            <a:ext cx="12192000" cy="6877528"/>
            <a:chOff x="0" y="0"/>
            <a:chExt cx="12192000" cy="6877528"/>
          </a:xfrm>
        </p:grpSpPr>
        <p:pic>
          <p:nvPicPr>
            <p:cNvPr id="8" name="Picture 7" descr="A red and blue rectangle&#10;&#10;AI-generated content may be incorrect.">
              <a:extLst>
                <a:ext uri="{FF2B5EF4-FFF2-40B4-BE49-F238E27FC236}">
                  <a16:creationId xmlns:a16="http://schemas.microsoft.com/office/drawing/2014/main" id="{5BC34826-4207-F897-FB8E-6B5BC3B87A6B}"/>
                </a:ext>
              </a:extLst>
            </p:cNvPr>
            <p:cNvPicPr>
              <a:picLocks noChangeAspect="1"/>
            </p:cNvPicPr>
            <p:nvPr userDrawn="1"/>
          </p:nvPicPr>
          <p:blipFill>
            <a:blip r:embed="rId2"/>
            <a:stretch>
              <a:fillRect/>
            </a:stretch>
          </p:blipFill>
          <p:spPr>
            <a:xfrm>
              <a:off x="0" y="0"/>
              <a:ext cx="10936224" cy="6877528"/>
            </a:xfrm>
            <a:prstGeom prst="rect">
              <a:avLst/>
            </a:prstGeom>
          </p:spPr>
        </p:pic>
        <p:pic>
          <p:nvPicPr>
            <p:cNvPr id="9" name="Picture 8">
              <a:extLst>
                <a:ext uri="{FF2B5EF4-FFF2-40B4-BE49-F238E27FC236}">
                  <a16:creationId xmlns:a16="http://schemas.microsoft.com/office/drawing/2014/main" id="{404F2CF5-5BC4-9E9F-2422-9574F4E829FF}"/>
                </a:ext>
              </a:extLst>
            </p:cNvPr>
            <p:cNvPicPr>
              <a:picLocks noChangeAspect="1"/>
            </p:cNvPicPr>
            <p:nvPr userDrawn="1"/>
          </p:nvPicPr>
          <p:blipFill>
            <a:blip r:embed="rId3"/>
            <a:stretch>
              <a:fillRect/>
            </a:stretch>
          </p:blipFill>
          <p:spPr>
            <a:xfrm>
              <a:off x="8810552" y="0"/>
              <a:ext cx="3381448" cy="6877528"/>
            </a:xfrm>
            <a:prstGeom prst="rect">
              <a:avLst/>
            </a:prstGeom>
          </p:spPr>
        </p:pic>
      </p:grpSp>
      <p:sp>
        <p:nvSpPr>
          <p:cNvPr id="2" name="Date Placeholder 1">
            <a:extLst>
              <a:ext uri="{FF2B5EF4-FFF2-40B4-BE49-F238E27FC236}">
                <a16:creationId xmlns:a16="http://schemas.microsoft.com/office/drawing/2014/main" id="{186E8380-4373-2DA4-CDCD-C4CCC4F6B66D}"/>
              </a:ext>
            </a:extLst>
          </p:cNvPr>
          <p:cNvSpPr>
            <a:spLocks noGrp="1"/>
          </p:cNvSpPr>
          <p:nvPr>
            <p:ph type="dt" sz="half" idx="10"/>
          </p:nvPr>
        </p:nvSpPr>
        <p:spPr/>
        <p:txBody>
          <a:bodyPr/>
          <a:lstStyle/>
          <a:p>
            <a:fld id="{25BB50F1-0F66-D34E-AEF2-61B42AE2F657}" type="datetimeFigureOut">
              <a:rPr lang="en-US" smtClean="0"/>
              <a:t>4/16/25</a:t>
            </a:fld>
            <a:endParaRPr lang="en-US"/>
          </a:p>
        </p:txBody>
      </p:sp>
      <p:sp>
        <p:nvSpPr>
          <p:cNvPr id="3" name="Footer Placeholder 2">
            <a:extLst>
              <a:ext uri="{FF2B5EF4-FFF2-40B4-BE49-F238E27FC236}">
                <a16:creationId xmlns:a16="http://schemas.microsoft.com/office/drawing/2014/main" id="{8D039138-4C2A-ADA4-4563-F192DD32D9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F79980-DAA5-8CA0-9A36-A2C0A551975F}"/>
              </a:ext>
            </a:extLst>
          </p:cNvPr>
          <p:cNvSpPr>
            <a:spLocks noGrp="1"/>
          </p:cNvSpPr>
          <p:nvPr>
            <p:ph type="sldNum" sz="quarter" idx="12"/>
          </p:nvPr>
        </p:nvSpPr>
        <p:spPr/>
        <p:txBody>
          <a:bodyPr/>
          <a:lstStyle/>
          <a:p>
            <a:fld id="{BE6C1423-6223-6B4E-8BEB-DA1892547743}" type="slidenum">
              <a:rPr lang="en-US" smtClean="0"/>
              <a:t>‹#›</a:t>
            </a:fld>
            <a:endParaRPr lang="en-US"/>
          </a:p>
        </p:txBody>
      </p:sp>
    </p:spTree>
    <p:extLst>
      <p:ext uri="{BB962C8B-B14F-4D97-AF65-F5344CB8AC3E}">
        <p14:creationId xmlns:p14="http://schemas.microsoft.com/office/powerpoint/2010/main" val="12274811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377B5-F94A-6956-5B3E-5860B51F50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DC5D5EF-FF4C-64A6-109D-C50468EE35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1F93EF-D974-1C3E-4BFF-0CB7704586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FBB3BF-6C0A-3B4A-CBA9-5DF37557EDBF}"/>
              </a:ext>
            </a:extLst>
          </p:cNvPr>
          <p:cNvSpPr>
            <a:spLocks noGrp="1"/>
          </p:cNvSpPr>
          <p:nvPr>
            <p:ph type="dt" sz="half" idx="10"/>
          </p:nvPr>
        </p:nvSpPr>
        <p:spPr/>
        <p:txBody>
          <a:bodyPr/>
          <a:lstStyle/>
          <a:p>
            <a:fld id="{25BB50F1-0F66-D34E-AEF2-61B42AE2F657}" type="datetimeFigureOut">
              <a:rPr lang="en-US" smtClean="0"/>
              <a:t>4/16/25</a:t>
            </a:fld>
            <a:endParaRPr lang="en-US"/>
          </a:p>
        </p:txBody>
      </p:sp>
      <p:sp>
        <p:nvSpPr>
          <p:cNvPr id="6" name="Footer Placeholder 5">
            <a:extLst>
              <a:ext uri="{FF2B5EF4-FFF2-40B4-BE49-F238E27FC236}">
                <a16:creationId xmlns:a16="http://schemas.microsoft.com/office/drawing/2014/main" id="{567C7D00-2DE1-E175-86D6-743B8E3191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02BE33-D8FE-A1CA-170A-BC34648924A5}"/>
              </a:ext>
            </a:extLst>
          </p:cNvPr>
          <p:cNvSpPr>
            <a:spLocks noGrp="1"/>
          </p:cNvSpPr>
          <p:nvPr>
            <p:ph type="sldNum" sz="quarter" idx="12"/>
          </p:nvPr>
        </p:nvSpPr>
        <p:spPr/>
        <p:txBody>
          <a:bodyPr/>
          <a:lstStyle/>
          <a:p>
            <a:fld id="{BE6C1423-6223-6B4E-8BEB-DA1892547743}" type="slidenum">
              <a:rPr lang="en-US" smtClean="0"/>
              <a:t>‹#›</a:t>
            </a:fld>
            <a:endParaRPr lang="en-US"/>
          </a:p>
        </p:txBody>
      </p:sp>
    </p:spTree>
    <p:extLst>
      <p:ext uri="{BB962C8B-B14F-4D97-AF65-F5344CB8AC3E}">
        <p14:creationId xmlns:p14="http://schemas.microsoft.com/office/powerpoint/2010/main" val="3757965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266FD-DEA1-6D34-DDE7-B1ECBFADF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CD5F628-F51C-4E25-7182-CC1622D19E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8CD0785-2D62-36B7-CABB-B3DA2D29CF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2B92C1-AB6D-B241-9C89-C731AAF77C2D}"/>
              </a:ext>
            </a:extLst>
          </p:cNvPr>
          <p:cNvSpPr>
            <a:spLocks noGrp="1"/>
          </p:cNvSpPr>
          <p:nvPr>
            <p:ph type="dt" sz="half" idx="10"/>
          </p:nvPr>
        </p:nvSpPr>
        <p:spPr/>
        <p:txBody>
          <a:bodyPr/>
          <a:lstStyle/>
          <a:p>
            <a:fld id="{25BB50F1-0F66-D34E-AEF2-61B42AE2F657}" type="datetimeFigureOut">
              <a:rPr lang="en-US" smtClean="0"/>
              <a:t>4/16/25</a:t>
            </a:fld>
            <a:endParaRPr lang="en-US"/>
          </a:p>
        </p:txBody>
      </p:sp>
      <p:sp>
        <p:nvSpPr>
          <p:cNvPr id="6" name="Footer Placeholder 5">
            <a:extLst>
              <a:ext uri="{FF2B5EF4-FFF2-40B4-BE49-F238E27FC236}">
                <a16:creationId xmlns:a16="http://schemas.microsoft.com/office/drawing/2014/main" id="{F2CDC0F7-3EE9-F4C5-3B9D-4265267AB1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150E95-5416-85E2-9BB0-C9C605D4BD3F}"/>
              </a:ext>
            </a:extLst>
          </p:cNvPr>
          <p:cNvSpPr>
            <a:spLocks noGrp="1"/>
          </p:cNvSpPr>
          <p:nvPr>
            <p:ph type="sldNum" sz="quarter" idx="12"/>
          </p:nvPr>
        </p:nvSpPr>
        <p:spPr/>
        <p:txBody>
          <a:bodyPr/>
          <a:lstStyle/>
          <a:p>
            <a:fld id="{BE6C1423-6223-6B4E-8BEB-DA1892547743}" type="slidenum">
              <a:rPr lang="en-US" smtClean="0"/>
              <a:t>‹#›</a:t>
            </a:fld>
            <a:endParaRPr lang="en-US"/>
          </a:p>
        </p:txBody>
      </p:sp>
    </p:spTree>
    <p:extLst>
      <p:ext uri="{BB962C8B-B14F-4D97-AF65-F5344CB8AC3E}">
        <p14:creationId xmlns:p14="http://schemas.microsoft.com/office/powerpoint/2010/main" val="816276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08EB9E-5CBB-1459-4041-7703393191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B411D2-1E1D-CF1E-7535-137160B57A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F6F66F-8012-A80A-47AE-406FCD8270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5BB50F1-0F66-D34E-AEF2-61B42AE2F657}" type="datetimeFigureOut">
              <a:rPr lang="en-US" smtClean="0"/>
              <a:t>4/16/25</a:t>
            </a:fld>
            <a:endParaRPr lang="en-US"/>
          </a:p>
        </p:txBody>
      </p:sp>
      <p:sp>
        <p:nvSpPr>
          <p:cNvPr id="5" name="Footer Placeholder 4">
            <a:extLst>
              <a:ext uri="{FF2B5EF4-FFF2-40B4-BE49-F238E27FC236}">
                <a16:creationId xmlns:a16="http://schemas.microsoft.com/office/drawing/2014/main" id="{993E4BFB-1329-9031-F397-2F6FFD5478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9954713-7337-014D-E0E0-3D57F09917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E6C1423-6223-6B4E-8BEB-DA1892547743}" type="slidenum">
              <a:rPr lang="en-US" smtClean="0"/>
              <a:t>‹#›</a:t>
            </a:fld>
            <a:endParaRPr lang="en-US"/>
          </a:p>
        </p:txBody>
      </p:sp>
    </p:spTree>
    <p:extLst>
      <p:ext uri="{BB962C8B-B14F-4D97-AF65-F5344CB8AC3E}">
        <p14:creationId xmlns:p14="http://schemas.microsoft.com/office/powerpoint/2010/main" val="376800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3.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1.png"/><Relationship Id="rId7" Type="http://schemas.openxmlformats.org/officeDocument/2006/relationships/diagramQuickStyle" Target="../diagrams/quickStyle6.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Layout" Target="../diagrams/layout6.xml"/><Relationship Id="rId5" Type="http://schemas.openxmlformats.org/officeDocument/2006/relationships/diagramData" Target="../diagrams/data6.xml"/><Relationship Id="rId10" Type="http://schemas.openxmlformats.org/officeDocument/2006/relationships/image" Target="../media/image5.png"/><Relationship Id="rId4" Type="http://schemas.openxmlformats.org/officeDocument/2006/relationships/image" Target="../media/image2.png"/><Relationship Id="rId9" Type="http://schemas.microsoft.com/office/2007/relationships/diagramDrawing" Target="../diagrams/drawing6.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63489-F8EE-515F-8A7F-61317BBA2BC4}"/>
              </a:ext>
            </a:extLst>
          </p:cNvPr>
          <p:cNvSpPr>
            <a:spLocks noGrp="1"/>
          </p:cNvSpPr>
          <p:nvPr>
            <p:ph type="ctrTitle"/>
          </p:nvPr>
        </p:nvSpPr>
        <p:spPr/>
        <p:txBody>
          <a:bodyPr anchor="b">
            <a:normAutofit/>
          </a:bodyPr>
          <a:lstStyle/>
          <a:p>
            <a:pPr algn="l"/>
            <a:r>
              <a:rPr lang="en-US" sz="4800" dirty="0"/>
              <a:t>Keys to the Kingdom:</a:t>
            </a:r>
            <a:br>
              <a:rPr lang="en-US" sz="4800" dirty="0"/>
            </a:br>
            <a:r>
              <a:rPr lang="en-US" sz="4800" dirty="0"/>
              <a:t>Becoming a Network Architect</a:t>
            </a:r>
          </a:p>
        </p:txBody>
      </p:sp>
      <p:sp>
        <p:nvSpPr>
          <p:cNvPr id="3" name="Subtitle 2">
            <a:extLst>
              <a:ext uri="{FF2B5EF4-FFF2-40B4-BE49-F238E27FC236}">
                <a16:creationId xmlns:a16="http://schemas.microsoft.com/office/drawing/2014/main" id="{19F575F6-7604-6E2C-380E-A6C63580601D}"/>
              </a:ext>
            </a:extLst>
          </p:cNvPr>
          <p:cNvSpPr>
            <a:spLocks noGrp="1"/>
          </p:cNvSpPr>
          <p:nvPr>
            <p:ph type="subTitle" idx="1"/>
          </p:nvPr>
        </p:nvSpPr>
        <p:spPr/>
        <p:txBody>
          <a:bodyPr anchor="ctr">
            <a:normAutofit/>
          </a:bodyPr>
          <a:lstStyle/>
          <a:p>
            <a:pPr algn="l"/>
            <a:r>
              <a:rPr lang="en-US" dirty="0"/>
              <a:t>Mike Courtney, Director of System Engineering at Ramen</a:t>
            </a:r>
          </a:p>
          <a:p>
            <a:pPr algn="l"/>
            <a:r>
              <a:rPr lang="en-US" dirty="0"/>
              <a:t>LinkedIn: https://</a:t>
            </a:r>
            <a:r>
              <a:rPr lang="en-US" dirty="0" err="1"/>
              <a:t>www.linkedin.com</a:t>
            </a:r>
            <a:r>
              <a:rPr lang="en-US"/>
              <a:t>/in/boston1630/</a:t>
            </a:r>
          </a:p>
          <a:p>
            <a:pPr algn="l"/>
            <a:r>
              <a:rPr lang="en-US"/>
              <a:t>BlueSky: @mikec11.bsky.social</a:t>
            </a:r>
          </a:p>
        </p:txBody>
      </p:sp>
    </p:spTree>
    <p:extLst>
      <p:ext uri="{BB962C8B-B14F-4D97-AF65-F5344CB8AC3E}">
        <p14:creationId xmlns:p14="http://schemas.microsoft.com/office/powerpoint/2010/main" val="6181878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4697CDA-BDB7-4883-B48B-1D4EDB2F0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B30961-2477-DE26-3CF2-0B42E6E31FF9}"/>
              </a:ext>
            </a:extLst>
          </p:cNvPr>
          <p:cNvSpPr>
            <a:spLocks noGrp="1"/>
          </p:cNvSpPr>
          <p:nvPr>
            <p:ph type="title"/>
          </p:nvPr>
        </p:nvSpPr>
        <p:spPr>
          <a:xfrm>
            <a:off x="1629751" y="934327"/>
            <a:ext cx="8924392" cy="1058275"/>
          </a:xfrm>
        </p:spPr>
        <p:txBody>
          <a:bodyPr>
            <a:normAutofit/>
          </a:bodyPr>
          <a:lstStyle/>
          <a:p>
            <a:pPr algn="ctr"/>
            <a:endParaRPr lang="en-US"/>
          </a:p>
        </p:txBody>
      </p:sp>
      <p:sp>
        <p:nvSpPr>
          <p:cNvPr id="11" name="Freeform: Shape 10">
            <a:extLst>
              <a:ext uri="{FF2B5EF4-FFF2-40B4-BE49-F238E27FC236}">
                <a16:creationId xmlns:a16="http://schemas.microsoft.com/office/drawing/2014/main" id="{6295B176-FA0E-4B6A-A190-5E2E82BEA5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93813" y="2337807"/>
            <a:ext cx="9604374" cy="3585866"/>
          </a:xfrm>
          <a:custGeom>
            <a:avLst/>
            <a:gdLst>
              <a:gd name="connsiteX0" fmla="*/ 0 w 9604374"/>
              <a:gd name="connsiteY0" fmla="*/ 0 h 3585866"/>
              <a:gd name="connsiteX1" fmla="*/ 9604374 w 9604374"/>
              <a:gd name="connsiteY1" fmla="*/ 0 h 3585866"/>
              <a:gd name="connsiteX2" fmla="*/ 9604374 w 9604374"/>
              <a:gd name="connsiteY2" fmla="*/ 3095088 h 3585866"/>
              <a:gd name="connsiteX3" fmla="*/ 9591455 w 9604374"/>
              <a:gd name="connsiteY3" fmla="*/ 3097044 h 3585866"/>
              <a:gd name="connsiteX4" fmla="*/ 9285147 w 9604374"/>
              <a:gd name="connsiteY4" fmla="*/ 3164182 h 3585866"/>
              <a:gd name="connsiteX5" fmla="*/ 9114078 w 9604374"/>
              <a:gd name="connsiteY5" fmla="*/ 3164299 h 3585866"/>
              <a:gd name="connsiteX6" fmla="*/ 8999665 w 9604374"/>
              <a:gd name="connsiteY6" fmla="*/ 3157864 h 3585866"/>
              <a:gd name="connsiteX7" fmla="*/ 8925240 w 9604374"/>
              <a:gd name="connsiteY7" fmla="*/ 3152135 h 3585866"/>
              <a:gd name="connsiteX8" fmla="*/ 8868257 w 9604374"/>
              <a:gd name="connsiteY8" fmla="*/ 3146819 h 3585866"/>
              <a:gd name="connsiteX9" fmla="*/ 8792363 w 9604374"/>
              <a:gd name="connsiteY9" fmla="*/ 3146856 h 3585866"/>
              <a:gd name="connsiteX10" fmla="*/ 8668399 w 9604374"/>
              <a:gd name="connsiteY10" fmla="*/ 3196893 h 3585866"/>
              <a:gd name="connsiteX11" fmla="*/ 8474043 w 9604374"/>
              <a:gd name="connsiteY11" fmla="*/ 3240734 h 3585866"/>
              <a:gd name="connsiteX12" fmla="*/ 8317555 w 9604374"/>
              <a:gd name="connsiteY12" fmla="*/ 3247156 h 3585866"/>
              <a:gd name="connsiteX13" fmla="*/ 8280111 w 9604374"/>
              <a:gd name="connsiteY13" fmla="*/ 3255812 h 3585866"/>
              <a:gd name="connsiteX14" fmla="*/ 8096088 w 9604374"/>
              <a:gd name="connsiteY14" fmla="*/ 3253903 h 3585866"/>
              <a:gd name="connsiteX15" fmla="*/ 7825642 w 9604374"/>
              <a:gd name="connsiteY15" fmla="*/ 3271628 h 3585866"/>
              <a:gd name="connsiteX16" fmla="*/ 7531820 w 9604374"/>
              <a:gd name="connsiteY16" fmla="*/ 3252671 h 3585866"/>
              <a:gd name="connsiteX17" fmla="*/ 7193751 w 9604374"/>
              <a:gd name="connsiteY17" fmla="*/ 3245192 h 3585866"/>
              <a:gd name="connsiteX18" fmla="*/ 6976768 w 9604374"/>
              <a:gd name="connsiteY18" fmla="*/ 3238559 h 3585866"/>
              <a:gd name="connsiteX19" fmla="*/ 6756462 w 9604374"/>
              <a:gd name="connsiteY19" fmla="*/ 3273268 h 3585866"/>
              <a:gd name="connsiteX20" fmla="*/ 6512214 w 9604374"/>
              <a:gd name="connsiteY20" fmla="*/ 3298845 h 3585866"/>
              <a:gd name="connsiteX21" fmla="*/ 6289569 w 9604374"/>
              <a:gd name="connsiteY21" fmla="*/ 3301118 h 3585866"/>
              <a:gd name="connsiteX22" fmla="*/ 6157816 w 9604374"/>
              <a:gd name="connsiteY22" fmla="*/ 3308643 h 3585866"/>
              <a:gd name="connsiteX23" fmla="*/ 6110062 w 9604374"/>
              <a:gd name="connsiteY23" fmla="*/ 3321185 h 3585866"/>
              <a:gd name="connsiteX24" fmla="*/ 6041832 w 9604374"/>
              <a:gd name="connsiteY24" fmla="*/ 3332190 h 3585866"/>
              <a:gd name="connsiteX25" fmla="*/ 5923195 w 9604374"/>
              <a:gd name="connsiteY25" fmla="*/ 3359104 h 3585866"/>
              <a:gd name="connsiteX26" fmla="*/ 5770972 w 9604374"/>
              <a:gd name="connsiteY26" fmla="*/ 3369893 h 3585866"/>
              <a:gd name="connsiteX27" fmla="*/ 5632583 w 9604374"/>
              <a:gd name="connsiteY27" fmla="*/ 3357730 h 3585866"/>
              <a:gd name="connsiteX28" fmla="*/ 5539996 w 9604374"/>
              <a:gd name="connsiteY28" fmla="*/ 3352890 h 3585866"/>
              <a:gd name="connsiteX29" fmla="*/ 5315460 w 9604374"/>
              <a:gd name="connsiteY29" fmla="*/ 3350411 h 3585866"/>
              <a:gd name="connsiteX30" fmla="*/ 5072455 w 9604374"/>
              <a:gd name="connsiteY30" fmla="*/ 3338147 h 3585866"/>
              <a:gd name="connsiteX31" fmla="*/ 5016364 w 9604374"/>
              <a:gd name="connsiteY31" fmla="*/ 3348937 h 3585866"/>
              <a:gd name="connsiteX32" fmla="*/ 4922276 w 9604374"/>
              <a:gd name="connsiteY32" fmla="*/ 3366515 h 3585866"/>
              <a:gd name="connsiteX33" fmla="*/ 4856444 w 9604374"/>
              <a:gd name="connsiteY33" fmla="*/ 3399463 h 3585866"/>
              <a:gd name="connsiteX34" fmla="*/ 4775993 w 9604374"/>
              <a:gd name="connsiteY34" fmla="*/ 3406312 h 3585866"/>
              <a:gd name="connsiteX35" fmla="*/ 4667320 w 9604374"/>
              <a:gd name="connsiteY35" fmla="*/ 3397926 h 3585866"/>
              <a:gd name="connsiteX36" fmla="*/ 4540268 w 9604374"/>
              <a:gd name="connsiteY36" fmla="*/ 3424464 h 3585866"/>
              <a:gd name="connsiteX37" fmla="*/ 4465491 w 9604374"/>
              <a:gd name="connsiteY37" fmla="*/ 3433154 h 3585866"/>
              <a:gd name="connsiteX38" fmla="*/ 4262864 w 9604374"/>
              <a:gd name="connsiteY38" fmla="*/ 3464075 h 3585866"/>
              <a:gd name="connsiteX39" fmla="*/ 4175005 w 9604374"/>
              <a:gd name="connsiteY39" fmla="*/ 3493545 h 3585866"/>
              <a:gd name="connsiteX40" fmla="*/ 4030100 w 9604374"/>
              <a:gd name="connsiteY40" fmla="*/ 3514212 h 3585866"/>
              <a:gd name="connsiteX41" fmla="*/ 3926631 w 9604374"/>
              <a:gd name="connsiteY41" fmla="*/ 3525304 h 3585866"/>
              <a:gd name="connsiteX42" fmla="*/ 3897306 w 9604374"/>
              <a:gd name="connsiteY42" fmla="*/ 3547095 h 3585866"/>
              <a:gd name="connsiteX43" fmla="*/ 3896886 w 9604374"/>
              <a:gd name="connsiteY43" fmla="*/ 3547500 h 3585866"/>
              <a:gd name="connsiteX44" fmla="*/ 3834004 w 9604374"/>
              <a:gd name="connsiteY44" fmla="*/ 3550510 h 3585866"/>
              <a:gd name="connsiteX45" fmla="*/ 3696227 w 9604374"/>
              <a:gd name="connsiteY45" fmla="*/ 3574175 h 3585866"/>
              <a:gd name="connsiteX46" fmla="*/ 3652821 w 9604374"/>
              <a:gd name="connsiteY46" fmla="*/ 3580368 h 3585866"/>
              <a:gd name="connsiteX47" fmla="*/ 3629691 w 9604374"/>
              <a:gd name="connsiteY47" fmla="*/ 3585866 h 3585866"/>
              <a:gd name="connsiteX48" fmla="*/ 3595018 w 9604374"/>
              <a:gd name="connsiteY48" fmla="*/ 3571623 h 3585866"/>
              <a:gd name="connsiteX49" fmla="*/ 3551656 w 9604374"/>
              <a:gd name="connsiteY49" fmla="*/ 3577800 h 3585866"/>
              <a:gd name="connsiteX50" fmla="*/ 3541558 w 9604374"/>
              <a:gd name="connsiteY50" fmla="*/ 3579797 h 3585866"/>
              <a:gd name="connsiteX51" fmla="*/ 3465708 w 9604374"/>
              <a:gd name="connsiteY51" fmla="*/ 3565931 h 3585866"/>
              <a:gd name="connsiteX52" fmla="*/ 3458313 w 9604374"/>
              <a:gd name="connsiteY52" fmla="*/ 3560366 h 3585866"/>
              <a:gd name="connsiteX53" fmla="*/ 3420278 w 9604374"/>
              <a:gd name="connsiteY53" fmla="*/ 3557947 h 3585866"/>
              <a:gd name="connsiteX54" fmla="*/ 3415952 w 9604374"/>
              <a:gd name="connsiteY54" fmla="*/ 3559424 h 3585866"/>
              <a:gd name="connsiteX55" fmla="*/ 3384432 w 9604374"/>
              <a:gd name="connsiteY55" fmla="*/ 3550905 h 3585866"/>
              <a:gd name="connsiteX56" fmla="*/ 3258039 w 9604374"/>
              <a:gd name="connsiteY56" fmla="*/ 3535884 h 3585866"/>
              <a:gd name="connsiteX57" fmla="*/ 3015008 w 9604374"/>
              <a:gd name="connsiteY57" fmla="*/ 3528000 h 3585866"/>
              <a:gd name="connsiteX58" fmla="*/ 2761910 w 9604374"/>
              <a:gd name="connsiteY58" fmla="*/ 3505496 h 3585866"/>
              <a:gd name="connsiteX59" fmla="*/ 2521923 w 9604374"/>
              <a:gd name="connsiteY59" fmla="*/ 3514208 h 3585866"/>
              <a:gd name="connsiteX60" fmla="*/ 2085894 w 9604374"/>
              <a:gd name="connsiteY60" fmla="*/ 3490122 h 3585866"/>
              <a:gd name="connsiteX61" fmla="*/ 1936305 w 9604374"/>
              <a:gd name="connsiteY61" fmla="*/ 3487966 h 3585866"/>
              <a:gd name="connsiteX62" fmla="*/ 1836080 w 9604374"/>
              <a:gd name="connsiteY62" fmla="*/ 3487150 h 3585866"/>
              <a:gd name="connsiteX63" fmla="*/ 1829133 w 9604374"/>
              <a:gd name="connsiteY63" fmla="*/ 3489437 h 3585866"/>
              <a:gd name="connsiteX64" fmla="*/ 1801140 w 9604374"/>
              <a:gd name="connsiteY64" fmla="*/ 3490787 h 3585866"/>
              <a:gd name="connsiteX65" fmla="*/ 1793476 w 9604374"/>
              <a:gd name="connsiteY65" fmla="*/ 3500921 h 3585866"/>
              <a:gd name="connsiteX66" fmla="*/ 1699923 w 9604374"/>
              <a:gd name="connsiteY66" fmla="*/ 3509706 h 3585866"/>
              <a:gd name="connsiteX67" fmla="*/ 1474760 w 9604374"/>
              <a:gd name="connsiteY67" fmla="*/ 3513685 h 3585866"/>
              <a:gd name="connsiteX68" fmla="*/ 1308130 w 9604374"/>
              <a:gd name="connsiteY68" fmla="*/ 3496703 h 3585866"/>
              <a:gd name="connsiteX69" fmla="*/ 1252381 w 9604374"/>
              <a:gd name="connsiteY69" fmla="*/ 3506093 h 3585866"/>
              <a:gd name="connsiteX70" fmla="*/ 1174550 w 9604374"/>
              <a:gd name="connsiteY70" fmla="*/ 3512642 h 3585866"/>
              <a:gd name="connsiteX71" fmla="*/ 924455 w 9604374"/>
              <a:gd name="connsiteY71" fmla="*/ 3507283 h 3585866"/>
              <a:gd name="connsiteX72" fmla="*/ 718373 w 9604374"/>
              <a:gd name="connsiteY72" fmla="*/ 3511753 h 3585866"/>
              <a:gd name="connsiteX73" fmla="*/ 600444 w 9604374"/>
              <a:gd name="connsiteY73" fmla="*/ 3520899 h 3585866"/>
              <a:gd name="connsiteX74" fmla="*/ 351173 w 9604374"/>
              <a:gd name="connsiteY74" fmla="*/ 3495843 h 3585866"/>
              <a:gd name="connsiteX75" fmla="*/ 108372 w 9604374"/>
              <a:gd name="connsiteY75" fmla="*/ 3484386 h 3585866"/>
              <a:gd name="connsiteX76" fmla="*/ 6467 w 9604374"/>
              <a:gd name="connsiteY76" fmla="*/ 3476532 h 3585866"/>
              <a:gd name="connsiteX77" fmla="*/ 0 w 9604374"/>
              <a:gd name="connsiteY77" fmla="*/ 3475412 h 358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9604374" h="3585866">
                <a:moveTo>
                  <a:pt x="0" y="0"/>
                </a:moveTo>
                <a:lnTo>
                  <a:pt x="9604374" y="0"/>
                </a:lnTo>
                <a:lnTo>
                  <a:pt x="9604374" y="3095088"/>
                </a:lnTo>
                <a:lnTo>
                  <a:pt x="9591455" y="3097044"/>
                </a:lnTo>
                <a:cubicBezTo>
                  <a:pt x="9496183" y="3133516"/>
                  <a:pt x="9411472" y="3121301"/>
                  <a:pt x="9285147" y="3164182"/>
                </a:cubicBezTo>
                <a:cubicBezTo>
                  <a:pt x="9222914" y="3162781"/>
                  <a:pt x="9174371" y="3173454"/>
                  <a:pt x="9114078" y="3164299"/>
                </a:cubicBezTo>
                <a:cubicBezTo>
                  <a:pt x="9087411" y="3155904"/>
                  <a:pt x="9030947" y="3180906"/>
                  <a:pt x="8999665" y="3157864"/>
                </a:cubicBezTo>
                <a:cubicBezTo>
                  <a:pt x="8997339" y="3174606"/>
                  <a:pt x="8938300" y="3159909"/>
                  <a:pt x="8925240" y="3152135"/>
                </a:cubicBezTo>
                <a:cubicBezTo>
                  <a:pt x="8910091" y="3159441"/>
                  <a:pt x="8884639" y="3146109"/>
                  <a:pt x="8868257" y="3146819"/>
                </a:cubicBezTo>
                <a:cubicBezTo>
                  <a:pt x="8835852" y="3110204"/>
                  <a:pt x="8832251" y="3167659"/>
                  <a:pt x="8792363" y="3146856"/>
                </a:cubicBezTo>
                <a:cubicBezTo>
                  <a:pt x="8774838" y="3159285"/>
                  <a:pt x="8715420" y="3185652"/>
                  <a:pt x="8668399" y="3196893"/>
                </a:cubicBezTo>
                <a:cubicBezTo>
                  <a:pt x="8575902" y="3221445"/>
                  <a:pt x="8569506" y="3250654"/>
                  <a:pt x="8474043" y="3240734"/>
                </a:cubicBezTo>
                <a:cubicBezTo>
                  <a:pt x="8460613" y="3264436"/>
                  <a:pt x="8297088" y="3204738"/>
                  <a:pt x="8317555" y="3247156"/>
                </a:cubicBezTo>
                <a:cubicBezTo>
                  <a:pt x="8285696" y="3245083"/>
                  <a:pt x="8262352" y="3228203"/>
                  <a:pt x="8280111" y="3255812"/>
                </a:cubicBezTo>
                <a:lnTo>
                  <a:pt x="8096088" y="3253903"/>
                </a:lnTo>
                <a:cubicBezTo>
                  <a:pt x="7994084" y="3261603"/>
                  <a:pt x="7930388" y="3281921"/>
                  <a:pt x="7825642" y="3271628"/>
                </a:cubicBezTo>
                <a:cubicBezTo>
                  <a:pt x="7723046" y="3270395"/>
                  <a:pt x="7671282" y="3252297"/>
                  <a:pt x="7531820" y="3252671"/>
                </a:cubicBezTo>
                <a:cubicBezTo>
                  <a:pt x="7433606" y="3250277"/>
                  <a:pt x="7293100" y="3236234"/>
                  <a:pt x="7193751" y="3245192"/>
                </a:cubicBezTo>
                <a:cubicBezTo>
                  <a:pt x="7074822" y="3223769"/>
                  <a:pt x="7104250" y="3250265"/>
                  <a:pt x="6976768" y="3238559"/>
                </a:cubicBezTo>
                <a:cubicBezTo>
                  <a:pt x="6921032" y="3284865"/>
                  <a:pt x="6823818" y="3261794"/>
                  <a:pt x="6756462" y="3273268"/>
                </a:cubicBezTo>
                <a:cubicBezTo>
                  <a:pt x="6679037" y="3283316"/>
                  <a:pt x="6590030" y="3294204"/>
                  <a:pt x="6512214" y="3298845"/>
                </a:cubicBezTo>
                <a:cubicBezTo>
                  <a:pt x="6450581" y="3277980"/>
                  <a:pt x="6366042" y="3329199"/>
                  <a:pt x="6289569" y="3301118"/>
                </a:cubicBezTo>
                <a:cubicBezTo>
                  <a:pt x="6261432" y="3294355"/>
                  <a:pt x="6174310" y="3295209"/>
                  <a:pt x="6157816" y="3308643"/>
                </a:cubicBezTo>
                <a:cubicBezTo>
                  <a:pt x="6139648" y="3311557"/>
                  <a:pt x="6118459" y="3306799"/>
                  <a:pt x="6110062" y="3321185"/>
                </a:cubicBezTo>
                <a:cubicBezTo>
                  <a:pt x="6096189" y="3338498"/>
                  <a:pt x="6032810" y="3311765"/>
                  <a:pt x="6041832" y="3332190"/>
                </a:cubicBezTo>
                <a:cubicBezTo>
                  <a:pt x="5996830" y="3313871"/>
                  <a:pt x="5961033" y="3350141"/>
                  <a:pt x="5923195" y="3359104"/>
                </a:cubicBezTo>
                <a:cubicBezTo>
                  <a:pt x="5887750" y="3340930"/>
                  <a:pt x="5853570" y="3365323"/>
                  <a:pt x="5770972" y="3369893"/>
                </a:cubicBezTo>
                <a:cubicBezTo>
                  <a:pt x="5731993" y="3348876"/>
                  <a:pt x="5705091" y="3385599"/>
                  <a:pt x="5632583" y="3357730"/>
                </a:cubicBezTo>
                <a:cubicBezTo>
                  <a:pt x="5594087" y="3357562"/>
                  <a:pt x="5606154" y="3357443"/>
                  <a:pt x="5539996" y="3352890"/>
                </a:cubicBezTo>
                <a:cubicBezTo>
                  <a:pt x="5439049" y="3348000"/>
                  <a:pt x="5408459" y="3356166"/>
                  <a:pt x="5315460" y="3350411"/>
                </a:cubicBezTo>
                <a:cubicBezTo>
                  <a:pt x="5211119" y="3348356"/>
                  <a:pt x="5208881" y="3372469"/>
                  <a:pt x="5072455" y="3338147"/>
                </a:cubicBezTo>
                <a:cubicBezTo>
                  <a:pt x="5061717" y="3354508"/>
                  <a:pt x="5045493" y="3355753"/>
                  <a:pt x="5016364" y="3348937"/>
                </a:cubicBezTo>
                <a:cubicBezTo>
                  <a:pt x="4965900" y="3349130"/>
                  <a:pt x="4977835" y="3389131"/>
                  <a:pt x="4922276" y="3366515"/>
                </a:cubicBezTo>
                <a:cubicBezTo>
                  <a:pt x="4935702" y="3387794"/>
                  <a:pt x="4828733" y="3377760"/>
                  <a:pt x="4856444" y="3399463"/>
                </a:cubicBezTo>
                <a:cubicBezTo>
                  <a:pt x="4827698" y="3420094"/>
                  <a:pt x="4805019" y="3388256"/>
                  <a:pt x="4775993" y="3406312"/>
                </a:cubicBezTo>
                <a:cubicBezTo>
                  <a:pt x="4744470" y="3406056"/>
                  <a:pt x="4706605" y="3394901"/>
                  <a:pt x="4667320" y="3397926"/>
                </a:cubicBezTo>
                <a:cubicBezTo>
                  <a:pt x="4613435" y="3387476"/>
                  <a:pt x="4608100" y="3410487"/>
                  <a:pt x="4540268" y="3424464"/>
                </a:cubicBezTo>
                <a:cubicBezTo>
                  <a:pt x="4508279" y="3412969"/>
                  <a:pt x="4485989" y="3420063"/>
                  <a:pt x="4465491" y="3433154"/>
                </a:cubicBezTo>
                <a:cubicBezTo>
                  <a:pt x="4396498" y="3432601"/>
                  <a:pt x="4338078" y="3453569"/>
                  <a:pt x="4262864" y="3464075"/>
                </a:cubicBezTo>
                <a:cubicBezTo>
                  <a:pt x="4180249" y="3483394"/>
                  <a:pt x="4225769" y="3479019"/>
                  <a:pt x="4175005" y="3493545"/>
                </a:cubicBezTo>
                <a:lnTo>
                  <a:pt x="4030100" y="3514212"/>
                </a:lnTo>
                <a:lnTo>
                  <a:pt x="3926631" y="3525304"/>
                </a:lnTo>
                <a:lnTo>
                  <a:pt x="3897306" y="3547095"/>
                </a:lnTo>
                <a:lnTo>
                  <a:pt x="3896886" y="3547500"/>
                </a:lnTo>
                <a:lnTo>
                  <a:pt x="3834004" y="3550510"/>
                </a:lnTo>
                <a:cubicBezTo>
                  <a:pt x="3800562" y="3554957"/>
                  <a:pt x="3734185" y="3568533"/>
                  <a:pt x="3696227" y="3574175"/>
                </a:cubicBezTo>
                <a:cubicBezTo>
                  <a:pt x="3661780" y="3570074"/>
                  <a:pt x="3640587" y="3551815"/>
                  <a:pt x="3652821" y="3580368"/>
                </a:cubicBezTo>
                <a:cubicBezTo>
                  <a:pt x="3641506" y="3579831"/>
                  <a:pt x="3634593" y="3582151"/>
                  <a:pt x="3629691" y="3585866"/>
                </a:cubicBezTo>
                <a:lnTo>
                  <a:pt x="3595018" y="3571623"/>
                </a:lnTo>
                <a:lnTo>
                  <a:pt x="3551656" y="3577800"/>
                </a:lnTo>
                <a:lnTo>
                  <a:pt x="3541558" y="3579797"/>
                </a:lnTo>
                <a:lnTo>
                  <a:pt x="3465708" y="3565931"/>
                </a:lnTo>
                <a:lnTo>
                  <a:pt x="3458313" y="3560366"/>
                </a:lnTo>
                <a:cubicBezTo>
                  <a:pt x="3450380" y="3556940"/>
                  <a:pt x="3439090" y="3555355"/>
                  <a:pt x="3420278" y="3557947"/>
                </a:cubicBezTo>
                <a:lnTo>
                  <a:pt x="3415952" y="3559424"/>
                </a:lnTo>
                <a:lnTo>
                  <a:pt x="3384432" y="3550905"/>
                </a:lnTo>
                <a:cubicBezTo>
                  <a:pt x="3374259" y="3547029"/>
                  <a:pt x="3265415" y="3542149"/>
                  <a:pt x="3258039" y="3535884"/>
                </a:cubicBezTo>
                <a:cubicBezTo>
                  <a:pt x="3138852" y="3551394"/>
                  <a:pt x="3130647" y="3523871"/>
                  <a:pt x="3015008" y="3528000"/>
                </a:cubicBezTo>
                <a:cubicBezTo>
                  <a:pt x="2914857" y="3486061"/>
                  <a:pt x="2851687" y="3511605"/>
                  <a:pt x="2761910" y="3505496"/>
                </a:cubicBezTo>
                <a:cubicBezTo>
                  <a:pt x="2676401" y="3501198"/>
                  <a:pt x="2636809" y="3514769"/>
                  <a:pt x="2521923" y="3514208"/>
                </a:cubicBezTo>
                <a:cubicBezTo>
                  <a:pt x="2400197" y="3505062"/>
                  <a:pt x="2222818" y="3509922"/>
                  <a:pt x="2085894" y="3490122"/>
                </a:cubicBezTo>
                <a:cubicBezTo>
                  <a:pt x="1978312" y="3483748"/>
                  <a:pt x="1977940" y="3488460"/>
                  <a:pt x="1936305" y="3487966"/>
                </a:cubicBezTo>
                <a:cubicBezTo>
                  <a:pt x="1922459" y="3490683"/>
                  <a:pt x="1849334" y="3482739"/>
                  <a:pt x="1836080" y="3487150"/>
                </a:cubicBezTo>
                <a:lnTo>
                  <a:pt x="1829133" y="3489437"/>
                </a:lnTo>
                <a:lnTo>
                  <a:pt x="1801140" y="3490787"/>
                </a:lnTo>
                <a:lnTo>
                  <a:pt x="1793476" y="3500921"/>
                </a:lnTo>
                <a:lnTo>
                  <a:pt x="1699923" y="3509706"/>
                </a:lnTo>
                <a:cubicBezTo>
                  <a:pt x="1637728" y="3485036"/>
                  <a:pt x="1584624" y="3514467"/>
                  <a:pt x="1474760" y="3513685"/>
                </a:cubicBezTo>
                <a:cubicBezTo>
                  <a:pt x="1445646" y="3505164"/>
                  <a:pt x="1329781" y="3484421"/>
                  <a:pt x="1308130" y="3496703"/>
                </a:cubicBezTo>
                <a:cubicBezTo>
                  <a:pt x="1287409" y="3498430"/>
                  <a:pt x="1265391" y="3492347"/>
                  <a:pt x="1252381" y="3506093"/>
                </a:cubicBezTo>
                <a:cubicBezTo>
                  <a:pt x="1232588" y="3522393"/>
                  <a:pt x="1170020" y="3491785"/>
                  <a:pt x="1174550" y="3512642"/>
                </a:cubicBezTo>
                <a:cubicBezTo>
                  <a:pt x="1119896" y="3512841"/>
                  <a:pt x="1000484" y="3507431"/>
                  <a:pt x="924455" y="3507283"/>
                </a:cubicBezTo>
                <a:cubicBezTo>
                  <a:pt x="887180" y="3483915"/>
                  <a:pt x="777361" y="3516071"/>
                  <a:pt x="718373" y="3511753"/>
                </a:cubicBezTo>
                <a:cubicBezTo>
                  <a:pt x="666588" y="3513355"/>
                  <a:pt x="661645" y="3525551"/>
                  <a:pt x="600444" y="3520899"/>
                </a:cubicBezTo>
                <a:cubicBezTo>
                  <a:pt x="491334" y="3516943"/>
                  <a:pt x="451794" y="3507522"/>
                  <a:pt x="351173" y="3495843"/>
                </a:cubicBezTo>
                <a:cubicBezTo>
                  <a:pt x="237121" y="3487112"/>
                  <a:pt x="235857" y="3499212"/>
                  <a:pt x="108372" y="3484386"/>
                </a:cubicBezTo>
                <a:cubicBezTo>
                  <a:pt x="86318" y="3481054"/>
                  <a:pt x="40657" y="3480329"/>
                  <a:pt x="6467" y="3476532"/>
                </a:cubicBezTo>
                <a:lnTo>
                  <a:pt x="0" y="3475412"/>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ectangle 6">
            <a:extLst>
              <a:ext uri="{FF2B5EF4-FFF2-40B4-BE49-F238E27FC236}">
                <a16:creationId xmlns:a16="http://schemas.microsoft.com/office/drawing/2014/main" id="{48F779DE-4744-42D6-9C74-33EC94460C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21727" y="2190741"/>
            <a:ext cx="1348547" cy="40780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cubicBezTo>
                  <a:pt x="781874" y="4129"/>
                  <a:pt x="1607589" y="24681"/>
                  <a:pt x="2170127" y="33245"/>
                </a:cubicBezTo>
                <a:cubicBezTo>
                  <a:pt x="2169852" y="63908"/>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5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E3938631-B7A7-94A0-88D6-AF03B64D8A75}"/>
              </a:ext>
            </a:extLst>
          </p:cNvPr>
          <p:cNvSpPr>
            <a:spLocks noGrp="1"/>
          </p:cNvSpPr>
          <p:nvPr>
            <p:ph idx="1"/>
          </p:nvPr>
        </p:nvSpPr>
        <p:spPr>
          <a:xfrm>
            <a:off x="1941207" y="2752316"/>
            <a:ext cx="8309586" cy="2756848"/>
          </a:xfrm>
        </p:spPr>
        <p:txBody>
          <a:bodyPr>
            <a:normAutofit/>
          </a:bodyPr>
          <a:lstStyle/>
          <a:p>
            <a:r>
              <a:rPr lang="en-US" b="1"/>
              <a:t>Martin Casado </a:t>
            </a:r>
            <a:r>
              <a:rPr lang="en-US"/>
              <a:t>– CTO can mean:</a:t>
            </a:r>
          </a:p>
          <a:p>
            <a:pPr lvl="1"/>
            <a:r>
              <a:rPr lang="en-US" sz="2800"/>
              <a:t>Engineering Leader</a:t>
            </a:r>
          </a:p>
          <a:p>
            <a:pPr lvl="1"/>
            <a:r>
              <a:rPr lang="en-US" sz="2800"/>
              <a:t>Chief Scientist</a:t>
            </a:r>
          </a:p>
          <a:p>
            <a:pPr lvl="1"/>
            <a:r>
              <a:rPr lang="en-US" sz="2800"/>
              <a:t>Super SE</a:t>
            </a:r>
          </a:p>
          <a:p>
            <a:pPr lvl="1"/>
            <a:r>
              <a:rPr lang="en-US" sz="2800"/>
              <a:t>Academic</a:t>
            </a:r>
          </a:p>
          <a:p>
            <a:pPr lvl="1"/>
            <a:r>
              <a:rPr lang="en-US" sz="2800"/>
              <a:t>Architect</a:t>
            </a:r>
          </a:p>
          <a:p>
            <a:endParaRPr lang="en-US"/>
          </a:p>
          <a:p>
            <a:endParaRPr lang="en-US"/>
          </a:p>
        </p:txBody>
      </p:sp>
    </p:spTree>
    <p:extLst>
      <p:ext uri="{BB962C8B-B14F-4D97-AF65-F5344CB8AC3E}">
        <p14:creationId xmlns:p14="http://schemas.microsoft.com/office/powerpoint/2010/main" val="4051690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C3547A-2A56-45B5-AD85-A3582B7CE56D}"/>
              </a:ext>
            </a:extLst>
          </p:cNvPr>
          <p:cNvSpPr>
            <a:spLocks noGrp="1"/>
          </p:cNvSpPr>
          <p:nvPr>
            <p:ph type="title"/>
          </p:nvPr>
        </p:nvSpPr>
        <p:spPr>
          <a:xfrm>
            <a:off x="640080" y="325369"/>
            <a:ext cx="4368602" cy="1956841"/>
          </a:xfrm>
        </p:spPr>
        <p:txBody>
          <a:bodyPr anchor="b">
            <a:normAutofit/>
          </a:bodyPr>
          <a:lstStyle/>
          <a:p>
            <a:r>
              <a:rPr lang="en-US" sz="5400"/>
              <a:t>The Players</a:t>
            </a:r>
          </a:p>
        </p:txBody>
      </p:sp>
      <p:sp>
        <p:nvSpPr>
          <p:cNvPr id="103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Content Placeholder 1029">
            <a:extLst>
              <a:ext uri="{FF2B5EF4-FFF2-40B4-BE49-F238E27FC236}">
                <a16:creationId xmlns:a16="http://schemas.microsoft.com/office/drawing/2014/main" id="{3BEFA925-E7C7-66A4-D7E9-02D4062DFAEF}"/>
              </a:ext>
            </a:extLst>
          </p:cNvPr>
          <p:cNvSpPr>
            <a:spLocks noGrp="1"/>
          </p:cNvSpPr>
          <p:nvPr>
            <p:ph idx="1"/>
          </p:nvPr>
        </p:nvSpPr>
        <p:spPr>
          <a:xfrm>
            <a:off x="640080" y="2872899"/>
            <a:ext cx="4243589" cy="3320668"/>
          </a:xfrm>
        </p:spPr>
        <p:txBody>
          <a:bodyPr>
            <a:normAutofit/>
          </a:bodyPr>
          <a:lstStyle/>
          <a:p>
            <a:r>
              <a:rPr lang="en-US" sz="2200"/>
              <a:t>CFO / CRO</a:t>
            </a:r>
          </a:p>
          <a:p>
            <a:endParaRPr lang="en-US" sz="2200"/>
          </a:p>
          <a:p>
            <a:r>
              <a:rPr lang="en-US" sz="2200"/>
              <a:t>Chief Financial Officer / Chief Revenue Officer</a:t>
            </a:r>
          </a:p>
          <a:p>
            <a:endParaRPr lang="en-US" sz="2200"/>
          </a:p>
          <a:p>
            <a:r>
              <a:rPr lang="en-US" sz="2200"/>
              <a:t>Controls the purse strings</a:t>
            </a:r>
          </a:p>
        </p:txBody>
      </p:sp>
      <p:pic>
        <p:nvPicPr>
          <p:cNvPr id="1026" name="Picture 2">
            <a:extLst>
              <a:ext uri="{FF2B5EF4-FFF2-40B4-BE49-F238E27FC236}">
                <a16:creationId xmlns:a16="http://schemas.microsoft.com/office/drawing/2014/main" id="{9E40DAB0-63C5-B277-6C2C-61FBEE89A4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2202" r="845" b="-1"/>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902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57E613-50F6-9063-C2A0-FEB1763912B2}"/>
              </a:ext>
            </a:extLst>
          </p:cNvPr>
          <p:cNvSpPr>
            <a:spLocks noGrp="1"/>
          </p:cNvSpPr>
          <p:nvPr>
            <p:ph type="title"/>
          </p:nvPr>
        </p:nvSpPr>
        <p:spPr>
          <a:xfrm>
            <a:off x="6094105" y="802955"/>
            <a:ext cx="4977976" cy="1454051"/>
          </a:xfrm>
        </p:spPr>
        <p:txBody>
          <a:bodyPr>
            <a:normAutofit/>
          </a:bodyPr>
          <a:lstStyle/>
          <a:p>
            <a:pPr algn="ctr"/>
            <a:r>
              <a:rPr lang="en-US" sz="3600" b="1">
                <a:solidFill>
                  <a:schemeClr val="tx2"/>
                </a:solidFill>
              </a:rPr>
              <a:t>Financial Considerations</a:t>
            </a:r>
          </a:p>
        </p:txBody>
      </p:sp>
      <p:pic>
        <p:nvPicPr>
          <p:cNvPr id="7" name="Graphic 6" descr="Money">
            <a:extLst>
              <a:ext uri="{FF2B5EF4-FFF2-40B4-BE49-F238E27FC236}">
                <a16:creationId xmlns:a16="http://schemas.microsoft.com/office/drawing/2014/main" id="{FBF403B9-74F8-A540-D5EA-C0E81D1DCB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6951" y="1793846"/>
            <a:ext cx="3620021" cy="3620021"/>
          </a:xfrm>
          <a:prstGeom prst="rect">
            <a:avLst/>
          </a:prstGeom>
        </p:spPr>
      </p:pic>
      <p:sp>
        <p:nvSpPr>
          <p:cNvPr id="3" name="Content Placeholder 2">
            <a:extLst>
              <a:ext uri="{FF2B5EF4-FFF2-40B4-BE49-F238E27FC236}">
                <a16:creationId xmlns:a16="http://schemas.microsoft.com/office/drawing/2014/main" id="{1CDF8F99-EC58-1571-C536-806D72FF63B1}"/>
              </a:ext>
            </a:extLst>
          </p:cNvPr>
          <p:cNvSpPr>
            <a:spLocks noGrp="1"/>
          </p:cNvSpPr>
          <p:nvPr>
            <p:ph idx="1"/>
          </p:nvPr>
        </p:nvSpPr>
        <p:spPr>
          <a:xfrm>
            <a:off x="6090574" y="2421682"/>
            <a:ext cx="4977578" cy="3639289"/>
          </a:xfrm>
        </p:spPr>
        <p:txBody>
          <a:bodyPr anchor="ctr">
            <a:normAutofit/>
          </a:bodyPr>
          <a:lstStyle/>
          <a:p>
            <a:r>
              <a:rPr lang="en-US" sz="1800" b="1" i="1" err="1">
                <a:solidFill>
                  <a:schemeClr val="tx2"/>
                </a:solidFill>
              </a:rPr>
              <a:t>CapEx</a:t>
            </a:r>
            <a:r>
              <a:rPr lang="en-US" sz="1800" b="1" i="1">
                <a:solidFill>
                  <a:schemeClr val="tx2"/>
                </a:solidFill>
              </a:rPr>
              <a:t> </a:t>
            </a:r>
          </a:p>
          <a:p>
            <a:pPr lvl="1"/>
            <a:r>
              <a:rPr lang="en-US" sz="1800" b="1">
                <a:solidFill>
                  <a:schemeClr val="tx2"/>
                </a:solidFill>
              </a:rPr>
              <a:t>Capital Expenditures</a:t>
            </a:r>
          </a:p>
          <a:p>
            <a:pPr lvl="1"/>
            <a:r>
              <a:rPr lang="en-US" sz="1800">
                <a:solidFill>
                  <a:schemeClr val="tx2"/>
                </a:solidFill>
              </a:rPr>
              <a:t>Refresh every X years</a:t>
            </a:r>
          </a:p>
          <a:p>
            <a:pPr lvl="1"/>
            <a:r>
              <a:rPr lang="en-US" sz="1800">
                <a:solidFill>
                  <a:schemeClr val="tx2"/>
                </a:solidFill>
              </a:rPr>
              <a:t>Paid for up-front</a:t>
            </a:r>
          </a:p>
          <a:p>
            <a:endParaRPr lang="en-US" sz="1800">
              <a:solidFill>
                <a:schemeClr val="tx2"/>
              </a:solidFill>
            </a:endParaRPr>
          </a:p>
          <a:p>
            <a:pPr marL="0" indent="0">
              <a:buNone/>
            </a:pPr>
            <a:endParaRPr lang="en-US" sz="1800">
              <a:solidFill>
                <a:schemeClr val="tx2"/>
              </a:solidFill>
            </a:endParaRPr>
          </a:p>
          <a:p>
            <a:r>
              <a:rPr lang="en-US" sz="1800" b="1" i="1" err="1">
                <a:solidFill>
                  <a:schemeClr val="tx2"/>
                </a:solidFill>
              </a:rPr>
              <a:t>OpEx</a:t>
            </a:r>
            <a:r>
              <a:rPr lang="en-US" sz="1800" b="1" i="1">
                <a:solidFill>
                  <a:schemeClr val="tx2"/>
                </a:solidFill>
              </a:rPr>
              <a:t> </a:t>
            </a:r>
          </a:p>
          <a:p>
            <a:pPr lvl="1"/>
            <a:r>
              <a:rPr lang="en-US" sz="1800" b="1">
                <a:solidFill>
                  <a:schemeClr val="tx2"/>
                </a:solidFill>
              </a:rPr>
              <a:t>Operating Expenditures</a:t>
            </a:r>
          </a:p>
          <a:p>
            <a:pPr lvl="1"/>
            <a:r>
              <a:rPr lang="en-US" sz="1800">
                <a:solidFill>
                  <a:schemeClr val="tx2"/>
                </a:solidFill>
              </a:rPr>
              <a:t>Refreshes built in</a:t>
            </a:r>
          </a:p>
          <a:p>
            <a:pPr lvl="1"/>
            <a:r>
              <a:rPr lang="en-US" sz="1800">
                <a:solidFill>
                  <a:schemeClr val="tx2"/>
                </a:solidFill>
              </a:rPr>
              <a:t>Paid yearly, fixed (</a:t>
            </a:r>
            <a:r>
              <a:rPr lang="en-US" sz="1800" err="1">
                <a:solidFill>
                  <a:schemeClr val="tx2"/>
                </a:solidFill>
              </a:rPr>
              <a:t>ish</a:t>
            </a:r>
            <a:r>
              <a:rPr lang="en-US" sz="1800">
                <a:solidFill>
                  <a:schemeClr val="tx2"/>
                </a:solidFill>
              </a:rPr>
              <a:t>) cost</a:t>
            </a:r>
          </a:p>
          <a:p>
            <a:pPr lvl="1"/>
            <a:endParaRPr lang="en-US" sz="1800">
              <a:solidFill>
                <a:schemeClr val="tx2"/>
              </a:solidFill>
            </a:endParaRP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4101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86FDF4-C718-CE31-0589-17813F169F6C}"/>
              </a:ext>
            </a:extLst>
          </p:cNvPr>
          <p:cNvSpPr>
            <a:spLocks noGrp="1"/>
          </p:cNvSpPr>
          <p:nvPr>
            <p:ph type="title"/>
          </p:nvPr>
        </p:nvSpPr>
        <p:spPr>
          <a:xfrm>
            <a:off x="586478" y="1683756"/>
            <a:ext cx="3115265" cy="2396359"/>
          </a:xfrm>
        </p:spPr>
        <p:txBody>
          <a:bodyPr anchor="b">
            <a:normAutofit/>
          </a:bodyPr>
          <a:lstStyle/>
          <a:p>
            <a:pPr algn="ctr"/>
            <a:r>
              <a:rPr lang="en-US" sz="4000">
                <a:solidFill>
                  <a:srgbClr val="FFFFFF"/>
                </a:solidFill>
              </a:rPr>
              <a:t>The Technical Sale to Leadership</a:t>
            </a:r>
          </a:p>
        </p:txBody>
      </p:sp>
      <p:graphicFrame>
        <p:nvGraphicFramePr>
          <p:cNvPr id="5" name="Content Placeholder 2">
            <a:extLst>
              <a:ext uri="{FF2B5EF4-FFF2-40B4-BE49-F238E27FC236}">
                <a16:creationId xmlns:a16="http://schemas.microsoft.com/office/drawing/2014/main" id="{0A19BAAF-D3BC-5D30-123F-039AF42818F0}"/>
              </a:ext>
            </a:extLst>
          </p:cNvPr>
          <p:cNvGraphicFramePr>
            <a:graphicFrameLocks noGrp="1"/>
          </p:cNvGraphicFramePr>
          <p:nvPr>
            <p:ph idx="1"/>
            <p:extLst>
              <p:ext uri="{D42A27DB-BD31-4B8C-83A1-F6EECF244321}">
                <p14:modId xmlns:p14="http://schemas.microsoft.com/office/powerpoint/2010/main" val="3182359081"/>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98456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CFF7914-2BF9-36E9-353E-C118CBBB3575}"/>
              </a:ext>
            </a:extLst>
          </p:cNvPr>
          <p:cNvGrpSpPr/>
          <p:nvPr/>
        </p:nvGrpSpPr>
        <p:grpSpPr>
          <a:xfrm>
            <a:off x="0" y="0"/>
            <a:ext cx="12192000" cy="6877528"/>
            <a:chOff x="0" y="0"/>
            <a:chExt cx="12192000" cy="6877528"/>
          </a:xfrm>
        </p:grpSpPr>
        <p:pic>
          <p:nvPicPr>
            <p:cNvPr id="5" name="Picture 4" descr="A red and blue rectangle&#10;&#10;AI-generated content may be incorrect.">
              <a:extLst>
                <a:ext uri="{FF2B5EF4-FFF2-40B4-BE49-F238E27FC236}">
                  <a16:creationId xmlns:a16="http://schemas.microsoft.com/office/drawing/2014/main" id="{2C5DF2F3-01AC-6FDE-C0DB-98DF9F80FF7B}"/>
                </a:ext>
              </a:extLst>
            </p:cNvPr>
            <p:cNvPicPr>
              <a:picLocks noChangeAspect="1"/>
            </p:cNvPicPr>
            <p:nvPr userDrawn="1"/>
          </p:nvPicPr>
          <p:blipFill>
            <a:blip r:embed="rId3"/>
            <a:stretch>
              <a:fillRect/>
            </a:stretch>
          </p:blipFill>
          <p:spPr>
            <a:xfrm>
              <a:off x="0" y="0"/>
              <a:ext cx="10936224" cy="6877528"/>
            </a:xfrm>
            <a:prstGeom prst="rect">
              <a:avLst/>
            </a:prstGeom>
          </p:spPr>
        </p:pic>
        <p:pic>
          <p:nvPicPr>
            <p:cNvPr id="6" name="Picture 5">
              <a:extLst>
                <a:ext uri="{FF2B5EF4-FFF2-40B4-BE49-F238E27FC236}">
                  <a16:creationId xmlns:a16="http://schemas.microsoft.com/office/drawing/2014/main" id="{421FC8CF-8B2C-FF48-1A38-50F8C64F7934}"/>
                </a:ext>
              </a:extLst>
            </p:cNvPr>
            <p:cNvPicPr>
              <a:picLocks noChangeAspect="1"/>
            </p:cNvPicPr>
            <p:nvPr userDrawn="1"/>
          </p:nvPicPr>
          <p:blipFill>
            <a:blip r:embed="rId4"/>
            <a:stretch>
              <a:fillRect/>
            </a:stretch>
          </p:blipFill>
          <p:spPr>
            <a:xfrm>
              <a:off x="8810552" y="0"/>
              <a:ext cx="3381448" cy="6877528"/>
            </a:xfrm>
            <a:prstGeom prst="rect">
              <a:avLst/>
            </a:prstGeom>
          </p:spPr>
        </p:pic>
      </p:grpSp>
      <p:sp>
        <p:nvSpPr>
          <p:cNvPr id="2" name="Title 1">
            <a:extLst>
              <a:ext uri="{FF2B5EF4-FFF2-40B4-BE49-F238E27FC236}">
                <a16:creationId xmlns:a16="http://schemas.microsoft.com/office/drawing/2014/main" id="{6DDB1889-3F58-3EEA-E40E-7CD899B2767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6E575B0-7289-F7FA-D94E-E9C70E36313E}"/>
              </a:ext>
            </a:extLst>
          </p:cNvPr>
          <p:cNvSpPr>
            <a:spLocks noGrp="1"/>
          </p:cNvSpPr>
          <p:nvPr>
            <p:ph idx="1"/>
          </p:nvPr>
        </p:nvSpPr>
        <p:spPr/>
        <p:txBody>
          <a:bodyPr>
            <a:normAutofit/>
          </a:bodyPr>
          <a:lstStyle/>
          <a:p>
            <a:pPr marL="0" indent="0" algn="ctr">
              <a:buNone/>
            </a:pPr>
            <a:endParaRPr lang="en-US" sz="5400" b="1"/>
          </a:p>
          <a:p>
            <a:pPr marL="0" indent="0" algn="ctr">
              <a:buNone/>
            </a:pPr>
            <a:r>
              <a:rPr lang="en-US" sz="5400" b="1"/>
              <a:t>Rally the Team</a:t>
            </a:r>
          </a:p>
        </p:txBody>
      </p:sp>
    </p:spTree>
    <p:extLst>
      <p:ext uri="{BB962C8B-B14F-4D97-AF65-F5344CB8AC3E}">
        <p14:creationId xmlns:p14="http://schemas.microsoft.com/office/powerpoint/2010/main" val="21717841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5F244A-B320-CC60-8155-85F4269577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893569-2B69-7DE8-E8AD-5BA71E2DA21D}"/>
              </a:ext>
            </a:extLst>
          </p:cNvPr>
          <p:cNvSpPr>
            <a:spLocks noGrp="1"/>
          </p:cNvSpPr>
          <p:nvPr>
            <p:ph type="title"/>
          </p:nvPr>
        </p:nvSpPr>
        <p:spPr/>
        <p:txBody>
          <a:bodyPr/>
          <a:lstStyle/>
          <a:p>
            <a:r>
              <a:rPr lang="en-US" b="1" dirty="0"/>
              <a:t>Network Omniscience</a:t>
            </a:r>
          </a:p>
        </p:txBody>
      </p:sp>
      <p:pic>
        <p:nvPicPr>
          <p:cNvPr id="2052" name="Picture 4" descr="Blackjack math video clip by The Hangover">
            <a:extLst>
              <a:ext uri="{FF2B5EF4-FFF2-40B4-BE49-F238E27FC236}">
                <a16:creationId xmlns:a16="http://schemas.microsoft.com/office/drawing/2014/main" id="{2292819C-62AD-7408-1CED-5D714A1F649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28144" y="1825625"/>
            <a:ext cx="773571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6953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1A0A9-A85A-6A51-4006-DA2200261C02}"/>
              </a:ext>
            </a:extLst>
          </p:cNvPr>
          <p:cNvSpPr>
            <a:spLocks noGrp="1"/>
          </p:cNvSpPr>
          <p:nvPr>
            <p:ph type="title"/>
          </p:nvPr>
        </p:nvSpPr>
        <p:spPr/>
        <p:txBody>
          <a:bodyPr/>
          <a:lstStyle/>
          <a:p>
            <a:endParaRPr lang="en-US"/>
          </a:p>
        </p:txBody>
      </p:sp>
      <p:pic>
        <p:nvPicPr>
          <p:cNvPr id="10" name="Content Placeholder 9" descr="A diagram of a diagram&#10;&#10;AI-generated content may be incorrect.">
            <a:extLst>
              <a:ext uri="{FF2B5EF4-FFF2-40B4-BE49-F238E27FC236}">
                <a16:creationId xmlns:a16="http://schemas.microsoft.com/office/drawing/2014/main" id="{2EB176D0-8383-2BD3-2901-A6D354421982}"/>
              </a:ext>
            </a:extLst>
          </p:cNvPr>
          <p:cNvPicPr>
            <a:picLocks noGrp="1" noChangeAspect="1"/>
          </p:cNvPicPr>
          <p:nvPr>
            <p:ph idx="1"/>
          </p:nvPr>
        </p:nvPicPr>
        <p:blipFill>
          <a:blip r:embed="rId3"/>
          <a:stretch>
            <a:fillRect/>
          </a:stretch>
        </p:blipFill>
        <p:spPr>
          <a:xfrm>
            <a:off x="1645389" y="339856"/>
            <a:ext cx="8901222" cy="6518144"/>
          </a:xfrm>
        </p:spPr>
      </p:pic>
    </p:spTree>
    <p:extLst>
      <p:ext uri="{BB962C8B-B14F-4D97-AF65-F5344CB8AC3E}">
        <p14:creationId xmlns:p14="http://schemas.microsoft.com/office/powerpoint/2010/main" val="2598579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3A990-FB1E-6B8A-85E2-4A0CFF7F7941}"/>
              </a:ext>
            </a:extLst>
          </p:cNvPr>
          <p:cNvSpPr>
            <a:spLocks noGrp="1"/>
          </p:cNvSpPr>
          <p:nvPr>
            <p:ph type="title"/>
          </p:nvPr>
        </p:nvSpPr>
        <p:spPr/>
        <p:txBody>
          <a:bodyPr/>
          <a:lstStyle/>
          <a:p>
            <a:endParaRPr lang="en-US"/>
          </a:p>
        </p:txBody>
      </p:sp>
      <p:pic>
        <p:nvPicPr>
          <p:cNvPr id="4098" name="Picture 2">
            <a:extLst>
              <a:ext uri="{FF2B5EF4-FFF2-40B4-BE49-F238E27FC236}">
                <a16:creationId xmlns:a16="http://schemas.microsoft.com/office/drawing/2014/main" id="{A633FCD5-66B1-D978-3FDB-83DA3A84CBF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99707" y="326044"/>
            <a:ext cx="9028813" cy="6531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07591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9A147-3233-AA7D-D2A2-DAD3E42C89CE}"/>
              </a:ext>
            </a:extLst>
          </p:cNvPr>
          <p:cNvSpPr>
            <a:spLocks noGrp="1"/>
          </p:cNvSpPr>
          <p:nvPr>
            <p:ph type="title"/>
          </p:nvPr>
        </p:nvSpPr>
        <p:spPr/>
        <p:txBody>
          <a:bodyPr/>
          <a:lstStyle/>
          <a:p>
            <a:endParaRPr lang="en-US"/>
          </a:p>
        </p:txBody>
      </p:sp>
      <p:pic>
        <p:nvPicPr>
          <p:cNvPr id="6146" name="Picture 2" descr="CDN media">
            <a:extLst>
              <a:ext uri="{FF2B5EF4-FFF2-40B4-BE49-F238E27FC236}">
                <a16:creationId xmlns:a16="http://schemas.microsoft.com/office/drawing/2014/main" id="{FF2DDD93-28E3-4E48-762D-36CE79E00EC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26227" y="0"/>
            <a:ext cx="8139545" cy="6845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9675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488A9-CEA0-88A3-0F4C-79CA1B6F6D91}"/>
              </a:ext>
            </a:extLst>
          </p:cNvPr>
          <p:cNvSpPr>
            <a:spLocks noGrp="1"/>
          </p:cNvSpPr>
          <p:nvPr>
            <p:ph type="title"/>
          </p:nvPr>
        </p:nvSpPr>
        <p:spPr/>
        <p:txBody>
          <a:bodyPr/>
          <a:lstStyle/>
          <a:p>
            <a:endParaRPr lang="en-US"/>
          </a:p>
        </p:txBody>
      </p:sp>
      <p:pic>
        <p:nvPicPr>
          <p:cNvPr id="1026" name="Picture 2">
            <a:extLst>
              <a:ext uri="{FF2B5EF4-FFF2-40B4-BE49-F238E27FC236}">
                <a16:creationId xmlns:a16="http://schemas.microsoft.com/office/drawing/2014/main" id="{0EF8FB49-0F3C-7BE7-6BF3-E46BA23903A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701142" y="76199"/>
            <a:ext cx="4789715" cy="6705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505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3" name="Rectangle 105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D27BC431-532C-87D8-E015-22C2B2DF57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664" r="29412"/>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55" name="Rectangle 105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CD947D-5513-3AB1-11F7-B470615B2641}"/>
              </a:ext>
            </a:extLst>
          </p:cNvPr>
          <p:cNvSpPr>
            <a:spLocks noGrp="1"/>
          </p:cNvSpPr>
          <p:nvPr>
            <p:ph type="title"/>
          </p:nvPr>
        </p:nvSpPr>
        <p:spPr>
          <a:xfrm>
            <a:off x="1436913" y="365125"/>
            <a:ext cx="3223475" cy="1899912"/>
          </a:xfrm>
        </p:spPr>
        <p:txBody>
          <a:bodyPr>
            <a:normAutofit/>
          </a:bodyPr>
          <a:lstStyle/>
          <a:p>
            <a:r>
              <a:rPr lang="en-US" sz="4000" b="1"/>
              <a:t>The Journey</a:t>
            </a:r>
          </a:p>
        </p:txBody>
      </p:sp>
      <p:graphicFrame>
        <p:nvGraphicFramePr>
          <p:cNvPr id="9" name="Content Placeholder 8">
            <a:extLst>
              <a:ext uri="{FF2B5EF4-FFF2-40B4-BE49-F238E27FC236}">
                <a16:creationId xmlns:a16="http://schemas.microsoft.com/office/drawing/2014/main" id="{5265FF73-BA50-2915-E655-E01259FFB69D}"/>
              </a:ext>
            </a:extLst>
          </p:cNvPr>
          <p:cNvGraphicFramePr>
            <a:graphicFrameLocks noGrp="1"/>
          </p:cNvGraphicFramePr>
          <p:nvPr>
            <p:ph idx="1"/>
            <p:extLst>
              <p:ext uri="{D42A27DB-BD31-4B8C-83A1-F6EECF244321}">
                <p14:modId xmlns:p14="http://schemas.microsoft.com/office/powerpoint/2010/main" val="3170287796"/>
              </p:ext>
            </p:extLst>
          </p:nvPr>
        </p:nvGraphicFramePr>
        <p:xfrm>
          <a:off x="838200" y="2434201"/>
          <a:ext cx="3822189" cy="37427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64905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Graphic spid="9" grpId="1">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5" name="Rectangle 717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170" name="Picture 2" descr="Bad Luck Brian Meme - Imgflip">
            <a:extLst>
              <a:ext uri="{FF2B5EF4-FFF2-40B4-BE49-F238E27FC236}">
                <a16:creationId xmlns:a16="http://schemas.microsoft.com/office/drawing/2014/main" id="{1F6A9475-0351-BAF2-175F-D07272E17B2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b="46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5599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B29C8-E75B-C377-8893-9A63858C7ECF}"/>
              </a:ext>
            </a:extLst>
          </p:cNvPr>
          <p:cNvSpPr>
            <a:spLocks noGrp="1"/>
          </p:cNvSpPr>
          <p:nvPr>
            <p:ph type="title"/>
          </p:nvPr>
        </p:nvSpPr>
        <p:spPr/>
        <p:txBody>
          <a:bodyPr/>
          <a:lstStyle/>
          <a:p>
            <a:pPr algn="ctr"/>
            <a:r>
              <a:rPr lang="en-US" b="1"/>
              <a:t>Meet Coworkers Where They Are</a:t>
            </a:r>
          </a:p>
        </p:txBody>
      </p:sp>
      <p:sp>
        <p:nvSpPr>
          <p:cNvPr id="3" name="Content Placeholder 2">
            <a:extLst>
              <a:ext uri="{FF2B5EF4-FFF2-40B4-BE49-F238E27FC236}">
                <a16:creationId xmlns:a16="http://schemas.microsoft.com/office/drawing/2014/main" id="{AD2DEFAB-1220-2080-8D9A-1A0E74C13011}"/>
              </a:ext>
            </a:extLst>
          </p:cNvPr>
          <p:cNvSpPr>
            <a:spLocks noGrp="1"/>
          </p:cNvSpPr>
          <p:nvPr>
            <p:ph idx="1"/>
          </p:nvPr>
        </p:nvSpPr>
        <p:spPr/>
        <p:txBody>
          <a:bodyPr>
            <a:normAutofit/>
          </a:bodyPr>
          <a:lstStyle/>
          <a:p>
            <a:r>
              <a:rPr lang="en-US"/>
              <a:t>This was the hardest lesson for me to learn when I was younger</a:t>
            </a:r>
          </a:p>
          <a:p>
            <a:pPr marL="0" indent="0">
              <a:buNone/>
            </a:pPr>
            <a:endParaRPr lang="en-US"/>
          </a:p>
          <a:p>
            <a:r>
              <a:rPr lang="en-US"/>
              <a:t>Coworkers - not in-the-weeds networking people</a:t>
            </a:r>
          </a:p>
          <a:p>
            <a:pPr marL="0" indent="0">
              <a:buNone/>
            </a:pPr>
            <a:endParaRPr lang="en-US"/>
          </a:p>
          <a:p>
            <a:r>
              <a:rPr lang="en-US"/>
              <a:t>I had to meet them where they were</a:t>
            </a:r>
          </a:p>
          <a:p>
            <a:pPr marL="0" indent="0">
              <a:buNone/>
            </a:pPr>
            <a:endParaRPr lang="en-US"/>
          </a:p>
          <a:p>
            <a:r>
              <a:rPr lang="en-US"/>
              <a:t>My humor / social skills were not enough</a:t>
            </a:r>
          </a:p>
        </p:txBody>
      </p:sp>
    </p:spTree>
    <p:extLst>
      <p:ext uri="{BB962C8B-B14F-4D97-AF65-F5344CB8AC3E}">
        <p14:creationId xmlns:p14="http://schemas.microsoft.com/office/powerpoint/2010/main" val="1400744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63C6A-0D50-C93F-EF5C-868C5F38CE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ED34F9-4B82-B2FA-6139-DD29910CA0FE}"/>
              </a:ext>
            </a:extLst>
          </p:cNvPr>
          <p:cNvSpPr>
            <a:spLocks noGrp="1"/>
          </p:cNvSpPr>
          <p:nvPr>
            <p:ph type="title"/>
          </p:nvPr>
        </p:nvSpPr>
        <p:spPr/>
        <p:txBody>
          <a:bodyPr/>
          <a:lstStyle/>
          <a:p>
            <a:r>
              <a:rPr lang="en-US" b="1"/>
              <a:t>Support the Team </a:t>
            </a:r>
          </a:p>
        </p:txBody>
      </p:sp>
      <p:graphicFrame>
        <p:nvGraphicFramePr>
          <p:cNvPr id="5" name="Content Placeholder 2">
            <a:extLst>
              <a:ext uri="{FF2B5EF4-FFF2-40B4-BE49-F238E27FC236}">
                <a16:creationId xmlns:a16="http://schemas.microsoft.com/office/drawing/2014/main" id="{039A7D92-13B3-D174-32D2-B84F9E011C0C}"/>
              </a:ext>
            </a:extLst>
          </p:cNvPr>
          <p:cNvGraphicFramePr>
            <a:graphicFrameLocks noGrp="1"/>
          </p:cNvGraphicFramePr>
          <p:nvPr>
            <p:ph idx="1"/>
            <p:extLst>
              <p:ext uri="{D42A27DB-BD31-4B8C-83A1-F6EECF244321}">
                <p14:modId xmlns:p14="http://schemas.microsoft.com/office/powerpoint/2010/main" val="248407652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76015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82FCE-F147-680F-79F6-C0E65EE89DC0}"/>
              </a:ext>
            </a:extLst>
          </p:cNvPr>
          <p:cNvSpPr>
            <a:spLocks noGrp="1"/>
          </p:cNvSpPr>
          <p:nvPr>
            <p:ph type="title"/>
          </p:nvPr>
        </p:nvSpPr>
        <p:spPr/>
        <p:txBody>
          <a:bodyPr/>
          <a:lstStyle/>
          <a:p>
            <a:r>
              <a:rPr lang="en-US" b="1" dirty="0"/>
              <a:t>Wins and Fails</a:t>
            </a:r>
          </a:p>
        </p:txBody>
      </p:sp>
      <p:sp>
        <p:nvSpPr>
          <p:cNvPr id="3" name="Content Placeholder 2">
            <a:extLst>
              <a:ext uri="{FF2B5EF4-FFF2-40B4-BE49-F238E27FC236}">
                <a16:creationId xmlns:a16="http://schemas.microsoft.com/office/drawing/2014/main" id="{AD63C6F8-24C0-920F-C636-28BAC408E8F1}"/>
              </a:ext>
            </a:extLst>
          </p:cNvPr>
          <p:cNvSpPr>
            <a:spLocks noGrp="1"/>
          </p:cNvSpPr>
          <p:nvPr>
            <p:ph idx="1"/>
          </p:nvPr>
        </p:nvSpPr>
        <p:spPr/>
        <p:txBody>
          <a:bodyPr>
            <a:normAutofit/>
          </a:bodyPr>
          <a:lstStyle/>
          <a:p>
            <a:r>
              <a:rPr lang="en-US" i="1" dirty="0"/>
              <a:t>Command and Control </a:t>
            </a:r>
            <a:r>
              <a:rPr lang="en-US" dirty="0"/>
              <a:t>– ISP in Western KS</a:t>
            </a:r>
          </a:p>
          <a:p>
            <a:pPr lvl="1"/>
            <a:r>
              <a:rPr lang="en-US" dirty="0"/>
              <a:t>Working alongside their Director of IT</a:t>
            </a:r>
          </a:p>
          <a:p>
            <a:pPr lvl="1"/>
            <a:r>
              <a:rPr lang="en-US" dirty="0"/>
              <a:t>Legacy Network Trying to implement DSCP / QoS</a:t>
            </a:r>
          </a:p>
          <a:p>
            <a:pPr lvl="1"/>
            <a:r>
              <a:rPr lang="en-US" dirty="0"/>
              <a:t>Frustration on both sides </a:t>
            </a:r>
          </a:p>
          <a:p>
            <a:pPr marL="0" indent="0">
              <a:buNone/>
            </a:pPr>
            <a:endParaRPr lang="en-US" dirty="0"/>
          </a:p>
          <a:p>
            <a:r>
              <a:rPr lang="en-US" i="1" dirty="0"/>
              <a:t>Show and Tell </a:t>
            </a:r>
            <a:r>
              <a:rPr lang="en-US" dirty="0"/>
              <a:t>– FinServ Company in Illinois</a:t>
            </a:r>
          </a:p>
          <a:p>
            <a:pPr lvl="1"/>
            <a:r>
              <a:rPr lang="en-US" dirty="0"/>
              <a:t>Had used same vendor for almost 10 years</a:t>
            </a:r>
          </a:p>
          <a:p>
            <a:pPr lvl="1"/>
            <a:r>
              <a:rPr lang="en-US" dirty="0"/>
              <a:t>Nervous about change</a:t>
            </a:r>
          </a:p>
          <a:p>
            <a:pPr lvl="1"/>
            <a:r>
              <a:rPr lang="en-US" dirty="0"/>
              <a:t>Training / Meetings, rinse and repeat</a:t>
            </a:r>
          </a:p>
        </p:txBody>
      </p:sp>
    </p:spTree>
    <p:extLst>
      <p:ext uri="{BB962C8B-B14F-4D97-AF65-F5344CB8AC3E}">
        <p14:creationId xmlns:p14="http://schemas.microsoft.com/office/powerpoint/2010/main" val="2609393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FD5BD4-3E99-6301-041D-D8B051C60BAB}"/>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849B3ABB-BCE9-59C8-9ADB-6F6380CE0BCE}"/>
              </a:ext>
            </a:extLst>
          </p:cNvPr>
          <p:cNvGrpSpPr/>
          <p:nvPr/>
        </p:nvGrpSpPr>
        <p:grpSpPr>
          <a:xfrm>
            <a:off x="0" y="0"/>
            <a:ext cx="12192000" cy="6877528"/>
            <a:chOff x="0" y="0"/>
            <a:chExt cx="12192000" cy="6877528"/>
          </a:xfrm>
        </p:grpSpPr>
        <p:pic>
          <p:nvPicPr>
            <p:cNvPr id="5" name="Picture 4" descr="A red and blue rectangle&#10;&#10;AI-generated content may be incorrect.">
              <a:extLst>
                <a:ext uri="{FF2B5EF4-FFF2-40B4-BE49-F238E27FC236}">
                  <a16:creationId xmlns:a16="http://schemas.microsoft.com/office/drawing/2014/main" id="{48AF9E96-940A-FA59-E3CC-40124D5F3B03}"/>
                </a:ext>
              </a:extLst>
            </p:cNvPr>
            <p:cNvPicPr>
              <a:picLocks noChangeAspect="1"/>
            </p:cNvPicPr>
            <p:nvPr userDrawn="1"/>
          </p:nvPicPr>
          <p:blipFill>
            <a:blip r:embed="rId3"/>
            <a:stretch>
              <a:fillRect/>
            </a:stretch>
          </p:blipFill>
          <p:spPr>
            <a:xfrm>
              <a:off x="0" y="0"/>
              <a:ext cx="10936224" cy="6877528"/>
            </a:xfrm>
            <a:prstGeom prst="rect">
              <a:avLst/>
            </a:prstGeom>
          </p:spPr>
        </p:pic>
        <p:pic>
          <p:nvPicPr>
            <p:cNvPr id="6" name="Picture 5">
              <a:extLst>
                <a:ext uri="{FF2B5EF4-FFF2-40B4-BE49-F238E27FC236}">
                  <a16:creationId xmlns:a16="http://schemas.microsoft.com/office/drawing/2014/main" id="{1829EDAC-5FBF-DF36-FA78-C85DF5E8AFCF}"/>
                </a:ext>
              </a:extLst>
            </p:cNvPr>
            <p:cNvPicPr>
              <a:picLocks noChangeAspect="1"/>
            </p:cNvPicPr>
            <p:nvPr userDrawn="1"/>
          </p:nvPicPr>
          <p:blipFill>
            <a:blip r:embed="rId4"/>
            <a:stretch>
              <a:fillRect/>
            </a:stretch>
          </p:blipFill>
          <p:spPr>
            <a:xfrm>
              <a:off x="8810552" y="0"/>
              <a:ext cx="3381448" cy="6877528"/>
            </a:xfrm>
            <a:prstGeom prst="rect">
              <a:avLst/>
            </a:prstGeom>
          </p:spPr>
        </p:pic>
      </p:grpSp>
      <p:sp>
        <p:nvSpPr>
          <p:cNvPr id="2" name="Title 1">
            <a:extLst>
              <a:ext uri="{FF2B5EF4-FFF2-40B4-BE49-F238E27FC236}">
                <a16:creationId xmlns:a16="http://schemas.microsoft.com/office/drawing/2014/main" id="{C9E5156A-4E7A-31C1-6967-D0788DDF7F5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1C84CF5-DFB8-68DB-F24C-5EBAE7A3D0DE}"/>
              </a:ext>
            </a:extLst>
          </p:cNvPr>
          <p:cNvSpPr>
            <a:spLocks noGrp="1"/>
          </p:cNvSpPr>
          <p:nvPr>
            <p:ph idx="1"/>
          </p:nvPr>
        </p:nvSpPr>
        <p:spPr/>
        <p:txBody>
          <a:bodyPr>
            <a:normAutofit/>
          </a:bodyPr>
          <a:lstStyle/>
          <a:p>
            <a:pPr marL="0" indent="0" algn="ctr">
              <a:buNone/>
            </a:pPr>
            <a:endParaRPr lang="en-US" sz="5400" b="1" dirty="0"/>
          </a:p>
          <a:p>
            <a:pPr marL="0" indent="0" algn="ctr">
              <a:buNone/>
            </a:pPr>
            <a:r>
              <a:rPr lang="en-US" sz="5400" b="1" dirty="0"/>
              <a:t>Managing Projects</a:t>
            </a:r>
          </a:p>
        </p:txBody>
      </p:sp>
    </p:spTree>
    <p:extLst>
      <p:ext uri="{BB962C8B-B14F-4D97-AF65-F5344CB8AC3E}">
        <p14:creationId xmlns:p14="http://schemas.microsoft.com/office/powerpoint/2010/main" val="1623349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5" name="Rectangle 4104">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48A8B-F6EF-989A-6072-C0E86178AF34}"/>
              </a:ext>
            </a:extLst>
          </p:cNvPr>
          <p:cNvSpPr>
            <a:spLocks noGrp="1"/>
          </p:cNvSpPr>
          <p:nvPr>
            <p:ph type="title"/>
          </p:nvPr>
        </p:nvSpPr>
        <p:spPr>
          <a:xfrm>
            <a:off x="8643193" y="489507"/>
            <a:ext cx="3091607" cy="1655483"/>
          </a:xfrm>
        </p:spPr>
        <p:txBody>
          <a:bodyPr anchor="b">
            <a:normAutofit/>
          </a:bodyPr>
          <a:lstStyle/>
          <a:p>
            <a:endParaRPr lang="en-US" sz="4000"/>
          </a:p>
        </p:txBody>
      </p:sp>
      <p:pic>
        <p:nvPicPr>
          <p:cNvPr id="4098" name="Picture 2">
            <a:extLst>
              <a:ext uri="{FF2B5EF4-FFF2-40B4-BE49-F238E27FC236}">
                <a16:creationId xmlns:a16="http://schemas.microsoft.com/office/drawing/2014/main" id="{950264B9-C2FE-BC10-6DA7-7939303468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540" r="2" b="2"/>
          <a:stretch/>
        </p:blipFill>
        <p:spPr bwMode="auto">
          <a:xfrm>
            <a:off x="20" y="431"/>
            <a:ext cx="8115280" cy="6408311"/>
          </a:xfrm>
          <a:prstGeom prst="rect">
            <a:avLst/>
          </a:prstGeom>
          <a:noFill/>
          <a:extLst>
            <a:ext uri="{909E8E84-426E-40DD-AFC4-6F175D3DCCD1}">
              <a14:hiddenFill xmlns:a14="http://schemas.microsoft.com/office/drawing/2010/main">
                <a:solidFill>
                  <a:srgbClr val="FFFFFF"/>
                </a:solidFill>
              </a14:hiddenFill>
            </a:ext>
          </a:extLst>
        </p:spPr>
      </p:pic>
      <p:sp>
        <p:nvSpPr>
          <p:cNvPr id="4102" name="Content Placeholder 4101">
            <a:extLst>
              <a:ext uri="{FF2B5EF4-FFF2-40B4-BE49-F238E27FC236}">
                <a16:creationId xmlns:a16="http://schemas.microsoft.com/office/drawing/2014/main" id="{EA559284-F154-410D-9608-59641B87DFF1}"/>
              </a:ext>
            </a:extLst>
          </p:cNvPr>
          <p:cNvSpPr>
            <a:spLocks noGrp="1"/>
          </p:cNvSpPr>
          <p:nvPr>
            <p:ph idx="1"/>
          </p:nvPr>
        </p:nvSpPr>
        <p:spPr>
          <a:xfrm>
            <a:off x="8643193" y="2418408"/>
            <a:ext cx="2942813" cy="3540265"/>
          </a:xfrm>
        </p:spPr>
        <p:txBody>
          <a:bodyPr>
            <a:normAutofit/>
          </a:bodyPr>
          <a:lstStyle/>
          <a:p>
            <a:endParaRPr lang="en-US" sz="2000"/>
          </a:p>
        </p:txBody>
      </p:sp>
      <p:sp>
        <p:nvSpPr>
          <p:cNvPr id="4107" name="Rectangle 4106">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9" name="Rectangle 4108">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05927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Rectangle 308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ectangle 308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Rectangle 308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E20D6F5D-99CB-309F-36D4-FD341A97A26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18027" y="457200"/>
            <a:ext cx="10955945"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45603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C1BE2-7BA5-E7EC-CCA2-53B3CE1D3FA6}"/>
              </a:ext>
            </a:extLst>
          </p:cNvPr>
          <p:cNvSpPr>
            <a:spLocks noGrp="1"/>
          </p:cNvSpPr>
          <p:nvPr>
            <p:ph type="title"/>
          </p:nvPr>
        </p:nvSpPr>
        <p:spPr/>
        <p:txBody>
          <a:bodyPr/>
          <a:lstStyle/>
          <a:p>
            <a:endParaRPr lang="en-US"/>
          </a:p>
        </p:txBody>
      </p:sp>
      <p:pic>
        <p:nvPicPr>
          <p:cNvPr id="5122" name="Picture 2">
            <a:extLst>
              <a:ext uri="{FF2B5EF4-FFF2-40B4-BE49-F238E27FC236}">
                <a16:creationId xmlns:a16="http://schemas.microsoft.com/office/drawing/2014/main" id="{EC73D400-EEBB-241B-2652-2EA10A25AE2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98226" y="0"/>
            <a:ext cx="9795547" cy="757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04149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F4A50-2DCE-C8D4-58AD-409D782AD6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29197F-4D91-DFBB-18A4-31A1053B00E5}"/>
              </a:ext>
            </a:extLst>
          </p:cNvPr>
          <p:cNvSpPr>
            <a:spLocks noGrp="1"/>
          </p:cNvSpPr>
          <p:nvPr>
            <p:ph type="title"/>
          </p:nvPr>
        </p:nvSpPr>
        <p:spPr/>
        <p:txBody>
          <a:bodyPr/>
          <a:lstStyle/>
          <a:p>
            <a:r>
              <a:rPr lang="en-US" b="1"/>
              <a:t>Wins and Fails</a:t>
            </a:r>
          </a:p>
        </p:txBody>
      </p:sp>
      <p:sp>
        <p:nvSpPr>
          <p:cNvPr id="3" name="Content Placeholder 2">
            <a:extLst>
              <a:ext uri="{FF2B5EF4-FFF2-40B4-BE49-F238E27FC236}">
                <a16:creationId xmlns:a16="http://schemas.microsoft.com/office/drawing/2014/main" id="{F4C77570-AFEB-9891-28A6-3F0FAFDD2282}"/>
              </a:ext>
            </a:extLst>
          </p:cNvPr>
          <p:cNvSpPr>
            <a:spLocks noGrp="1"/>
          </p:cNvSpPr>
          <p:nvPr>
            <p:ph idx="1"/>
          </p:nvPr>
        </p:nvSpPr>
        <p:spPr/>
        <p:txBody>
          <a:bodyPr>
            <a:normAutofit lnSpcReduction="10000"/>
          </a:bodyPr>
          <a:lstStyle/>
          <a:p>
            <a:r>
              <a:rPr lang="en-US" i="1" dirty="0"/>
              <a:t>Short != Easy </a:t>
            </a:r>
            <a:r>
              <a:rPr lang="en-US" dirty="0"/>
              <a:t>– Health Organization in Washington, DC</a:t>
            </a:r>
          </a:p>
          <a:p>
            <a:pPr lvl="1"/>
            <a:r>
              <a:rPr lang="en-US" dirty="0"/>
              <a:t>Did not have a waterfall plan, only a SoW / Statement of Work</a:t>
            </a:r>
          </a:p>
          <a:p>
            <a:pPr lvl="1"/>
            <a:r>
              <a:rPr lang="en-US" dirty="0"/>
              <a:t>Head down, focused on the end, not the result</a:t>
            </a:r>
          </a:p>
          <a:p>
            <a:pPr lvl="1"/>
            <a:r>
              <a:rPr lang="en-US" dirty="0"/>
              <a:t>Did not “Rally the Team” - the team was not able to catch up </a:t>
            </a:r>
          </a:p>
          <a:p>
            <a:pPr marL="0" indent="0">
              <a:buNone/>
            </a:pPr>
            <a:endParaRPr lang="en-US" dirty="0"/>
          </a:p>
          <a:p>
            <a:r>
              <a:rPr lang="en-US" i="1" dirty="0"/>
              <a:t>Combo Approach </a:t>
            </a:r>
            <a:r>
              <a:rPr lang="en-US" dirty="0"/>
              <a:t>– University in Indiana</a:t>
            </a:r>
          </a:p>
          <a:p>
            <a:pPr lvl="1"/>
            <a:r>
              <a:rPr lang="en-US" dirty="0"/>
              <a:t>Diagrams + Project Plans for 5 step AI network inclusion</a:t>
            </a:r>
          </a:p>
          <a:p>
            <a:pPr lvl="1"/>
            <a:r>
              <a:rPr lang="en-US" dirty="0"/>
              <a:t>Combination of Waterfall + Agile methodologies</a:t>
            </a:r>
          </a:p>
          <a:p>
            <a:pPr marL="457200" lvl="1" indent="0">
              <a:buNone/>
            </a:pPr>
            <a:endParaRPr lang="en-US" dirty="0"/>
          </a:p>
          <a:p>
            <a:r>
              <a:rPr lang="en-US" dirty="0"/>
              <a:t>Experience, and the confidence to say…</a:t>
            </a:r>
          </a:p>
        </p:txBody>
      </p:sp>
    </p:spTree>
    <p:extLst>
      <p:ext uri="{BB962C8B-B14F-4D97-AF65-F5344CB8AC3E}">
        <p14:creationId xmlns:p14="http://schemas.microsoft.com/office/powerpoint/2010/main" val="2642688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80A8A-86D7-1AA1-02DB-012D758493B4}"/>
              </a:ext>
            </a:extLst>
          </p:cNvPr>
          <p:cNvSpPr>
            <a:spLocks noGrp="1"/>
          </p:cNvSpPr>
          <p:nvPr>
            <p:ph type="title"/>
          </p:nvPr>
        </p:nvSpPr>
        <p:spPr/>
        <p:txBody>
          <a:bodyPr/>
          <a:lstStyle/>
          <a:p>
            <a:pPr algn="ctr"/>
            <a:r>
              <a:rPr lang="en-US" b="1"/>
              <a:t>Saying “No!”</a:t>
            </a:r>
          </a:p>
        </p:txBody>
      </p:sp>
      <p:pic>
        <p:nvPicPr>
          <p:cNvPr id="1026" name="Picture 2">
            <a:extLst>
              <a:ext uri="{FF2B5EF4-FFF2-40B4-BE49-F238E27FC236}">
                <a16:creationId xmlns:a16="http://schemas.microsoft.com/office/drawing/2014/main" id="{56AAB606-FCB8-2C1D-F8E0-878A66F4E1D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06004" y="1333755"/>
            <a:ext cx="6779992" cy="5159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1304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D214E5-DA31-607B-35AB-6F5715E8AA65}"/>
              </a:ext>
            </a:extLst>
          </p:cNvPr>
          <p:cNvSpPr>
            <a:spLocks noGrp="1"/>
          </p:cNvSpPr>
          <p:nvPr>
            <p:ph type="title"/>
          </p:nvPr>
        </p:nvSpPr>
        <p:spPr>
          <a:xfrm>
            <a:off x="839754" y="1074420"/>
            <a:ext cx="4610069" cy="1046988"/>
          </a:xfrm>
        </p:spPr>
        <p:txBody>
          <a:bodyPr anchor="b">
            <a:normAutofit/>
          </a:bodyPr>
          <a:lstStyle/>
          <a:p>
            <a:r>
              <a:rPr lang="en-US" sz="5400"/>
              <a:t>Technical </a:t>
            </a:r>
          </a:p>
        </p:txBody>
      </p:sp>
      <p:sp>
        <p:nvSpPr>
          <p:cNvPr id="14"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A601CB47-1723-A3CE-D8D6-7436CF976867}"/>
              </a:ext>
            </a:extLst>
          </p:cNvPr>
          <p:cNvSpPr>
            <a:spLocks noGrp="1"/>
          </p:cNvSpPr>
          <p:nvPr>
            <p:ph idx="1"/>
          </p:nvPr>
        </p:nvSpPr>
        <p:spPr>
          <a:xfrm>
            <a:off x="630936" y="2660904"/>
            <a:ext cx="5221224" cy="3547872"/>
          </a:xfrm>
        </p:spPr>
        <p:txBody>
          <a:bodyPr anchor="t">
            <a:normAutofit/>
          </a:bodyPr>
          <a:lstStyle/>
          <a:p>
            <a:r>
              <a:rPr lang="en-US" sz="2200" b="1" dirty="0"/>
              <a:t>A lot of ground to cover.</a:t>
            </a:r>
          </a:p>
          <a:p>
            <a:r>
              <a:rPr lang="en-US" sz="2200" b="1" dirty="0"/>
              <a:t>What’s included:</a:t>
            </a:r>
          </a:p>
          <a:p>
            <a:pPr lvl="1"/>
            <a:r>
              <a:rPr lang="en-US" sz="1800" b="1" dirty="0"/>
              <a:t>Lab 1 </a:t>
            </a:r>
            <a:r>
              <a:rPr lang="en-US" sz="1800" dirty="0"/>
              <a:t>– Hub and Spoke Topology</a:t>
            </a:r>
          </a:p>
          <a:p>
            <a:pPr lvl="1"/>
            <a:r>
              <a:rPr lang="en-US" sz="1800" b="1" dirty="0"/>
              <a:t>Lab 2 </a:t>
            </a:r>
            <a:r>
              <a:rPr lang="en-US" sz="1800" dirty="0"/>
              <a:t>– Enabling Dynamic Routing</a:t>
            </a:r>
          </a:p>
          <a:p>
            <a:pPr lvl="1"/>
            <a:r>
              <a:rPr lang="en-US" sz="1800" b="1" dirty="0"/>
              <a:t>Lab 3 </a:t>
            </a:r>
            <a:r>
              <a:rPr lang="en-US" sz="1800" dirty="0"/>
              <a:t>– Enabling BGP at the edge</a:t>
            </a:r>
          </a:p>
          <a:p>
            <a:pPr lvl="1"/>
            <a:r>
              <a:rPr lang="en-US" sz="1800" b="1" dirty="0"/>
              <a:t>Lab 4 </a:t>
            </a:r>
            <a:r>
              <a:rPr lang="en-US" sz="1800" dirty="0"/>
              <a:t>– Migrating Networks</a:t>
            </a:r>
          </a:p>
          <a:p>
            <a:pPr lvl="1"/>
            <a:r>
              <a:rPr lang="en-US" sz="1800" dirty="0"/>
              <a:t>* </a:t>
            </a:r>
            <a:r>
              <a:rPr lang="en-US" sz="1800" b="1" dirty="0"/>
              <a:t>Lab 5 </a:t>
            </a:r>
            <a:r>
              <a:rPr lang="en-US" sz="1800" dirty="0"/>
              <a:t>- Ring Topology (4/11)</a:t>
            </a:r>
          </a:p>
          <a:p>
            <a:pPr lvl="1"/>
            <a:r>
              <a:rPr lang="en-US" sz="1800" dirty="0"/>
              <a:t>* </a:t>
            </a:r>
            <a:r>
              <a:rPr lang="en-US" sz="1800" b="1" dirty="0"/>
              <a:t>Lab 6 </a:t>
            </a:r>
            <a:r>
              <a:rPr lang="en-US" sz="1800" dirty="0"/>
              <a:t>– A/A Data Center w/ MPLS</a:t>
            </a:r>
          </a:p>
          <a:p>
            <a:pPr lvl="1"/>
            <a:r>
              <a:rPr lang="en-US" sz="1800" dirty="0"/>
              <a:t>* </a:t>
            </a:r>
            <a:r>
              <a:rPr lang="en-US" sz="1800" b="1" dirty="0"/>
              <a:t>Lab 7</a:t>
            </a:r>
            <a:r>
              <a:rPr lang="en-US" sz="1800" dirty="0"/>
              <a:t> – A/A Data Center w/ EVPN </a:t>
            </a:r>
          </a:p>
        </p:txBody>
      </p:sp>
      <p:pic>
        <p:nvPicPr>
          <p:cNvPr id="5" name="Content Placeholder 4" descr="A diagram of a network&#10;&#10;AI-generated content may be incorrect.">
            <a:extLst>
              <a:ext uri="{FF2B5EF4-FFF2-40B4-BE49-F238E27FC236}">
                <a16:creationId xmlns:a16="http://schemas.microsoft.com/office/drawing/2014/main" id="{05C63084-162F-D857-7E1E-B704F84FB56E}"/>
              </a:ext>
            </a:extLst>
          </p:cNvPr>
          <p:cNvPicPr>
            <a:picLocks noChangeAspect="1"/>
          </p:cNvPicPr>
          <p:nvPr/>
        </p:nvPicPr>
        <p:blipFill>
          <a:blip r:embed="rId3"/>
          <a:stretch>
            <a:fillRect/>
          </a:stretch>
        </p:blipFill>
        <p:spPr>
          <a:xfrm>
            <a:off x="5136314" y="562355"/>
            <a:ext cx="6215932" cy="4553171"/>
          </a:xfrm>
          <a:prstGeom prst="rect">
            <a:avLst/>
          </a:prstGeom>
        </p:spPr>
      </p:pic>
      <p:pic>
        <p:nvPicPr>
          <p:cNvPr id="7" name="Picture 6" descr="A qr code on a white background&#10;&#10;AI-generated content may be incorrect.">
            <a:extLst>
              <a:ext uri="{FF2B5EF4-FFF2-40B4-BE49-F238E27FC236}">
                <a16:creationId xmlns:a16="http://schemas.microsoft.com/office/drawing/2014/main" id="{AB6A6050-0767-7F2D-9B9A-F3D838C21EA1}"/>
              </a:ext>
            </a:extLst>
          </p:cNvPr>
          <p:cNvPicPr>
            <a:picLocks noChangeAspect="1"/>
          </p:cNvPicPr>
          <p:nvPr/>
        </p:nvPicPr>
        <p:blipFill>
          <a:blip r:embed="rId4"/>
          <a:stretch>
            <a:fillRect/>
          </a:stretch>
        </p:blipFill>
        <p:spPr>
          <a:xfrm>
            <a:off x="7420759" y="5157141"/>
            <a:ext cx="1647042" cy="1659243"/>
          </a:xfrm>
          <a:prstGeom prst="rect">
            <a:avLst/>
          </a:prstGeom>
        </p:spPr>
      </p:pic>
    </p:spTree>
    <p:extLst>
      <p:ext uri="{BB962C8B-B14F-4D97-AF65-F5344CB8AC3E}">
        <p14:creationId xmlns:p14="http://schemas.microsoft.com/office/powerpoint/2010/main" val="3439667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393AC0-A4BB-3BE1-FFFC-DD43DAEB5ACB}"/>
              </a:ext>
            </a:extLst>
          </p:cNvPr>
          <p:cNvSpPr>
            <a:spLocks noGrp="1"/>
          </p:cNvSpPr>
          <p:nvPr>
            <p:ph type="title"/>
          </p:nvPr>
        </p:nvSpPr>
        <p:spPr>
          <a:xfrm>
            <a:off x="1383564" y="348865"/>
            <a:ext cx="9718111" cy="1576446"/>
          </a:xfrm>
        </p:spPr>
        <p:txBody>
          <a:bodyPr anchor="ctr">
            <a:normAutofit/>
          </a:bodyPr>
          <a:lstStyle/>
          <a:p>
            <a:r>
              <a:rPr lang="en-US" sz="4000" b="1">
                <a:solidFill>
                  <a:srgbClr val="FFFFFF"/>
                </a:solidFill>
              </a:rPr>
              <a:t>WHO IS A NETWORK ARCHITECT?</a:t>
            </a:r>
          </a:p>
        </p:txBody>
      </p:sp>
      <p:graphicFrame>
        <p:nvGraphicFramePr>
          <p:cNvPr id="5" name="Content Placeholder 2">
            <a:extLst>
              <a:ext uri="{FF2B5EF4-FFF2-40B4-BE49-F238E27FC236}">
                <a16:creationId xmlns:a16="http://schemas.microsoft.com/office/drawing/2014/main" id="{A3168A41-66F6-A41E-BFF1-4B6CDCA64482}"/>
              </a:ext>
            </a:extLst>
          </p:cNvPr>
          <p:cNvGraphicFramePr>
            <a:graphicFrameLocks noGrp="1"/>
          </p:cNvGraphicFramePr>
          <p:nvPr>
            <p:ph idx="1"/>
            <p:extLst>
              <p:ext uri="{D42A27DB-BD31-4B8C-83A1-F6EECF244321}">
                <p14:modId xmlns:p14="http://schemas.microsoft.com/office/powerpoint/2010/main" val="1869652876"/>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800359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0" name="Rectangle 2059">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774D6D-4248-069A-5E58-83217E4AB6FC}"/>
              </a:ext>
            </a:extLst>
          </p:cNvPr>
          <p:cNvSpPr>
            <a:spLocks noGrp="1"/>
          </p:cNvSpPr>
          <p:nvPr>
            <p:ph type="title"/>
          </p:nvPr>
        </p:nvSpPr>
        <p:spPr>
          <a:xfrm>
            <a:off x="6194716" y="739978"/>
            <a:ext cx="5334930" cy="3004145"/>
          </a:xfrm>
        </p:spPr>
        <p:txBody>
          <a:bodyPr vert="horz" lIns="91440" tIns="45720" rIns="91440" bIns="45720" rtlCol="0" anchor="b">
            <a:normAutofit/>
          </a:bodyPr>
          <a:lstStyle/>
          <a:p>
            <a:pPr algn="ctr"/>
            <a:r>
              <a:rPr lang="en-US" sz="6000"/>
              <a:t>Bonus:</a:t>
            </a:r>
          </a:p>
        </p:txBody>
      </p:sp>
      <p:sp>
        <p:nvSpPr>
          <p:cNvPr id="3" name="Content Placeholder 2">
            <a:extLst>
              <a:ext uri="{FF2B5EF4-FFF2-40B4-BE49-F238E27FC236}">
                <a16:creationId xmlns:a16="http://schemas.microsoft.com/office/drawing/2014/main" id="{67440C07-08CA-C255-6A5D-8D22CC871CDF}"/>
              </a:ext>
            </a:extLst>
          </p:cNvPr>
          <p:cNvSpPr>
            <a:spLocks noGrp="1"/>
          </p:cNvSpPr>
          <p:nvPr>
            <p:ph idx="1"/>
          </p:nvPr>
        </p:nvSpPr>
        <p:spPr>
          <a:xfrm>
            <a:off x="6194715" y="3836197"/>
            <a:ext cx="5334931" cy="2189214"/>
          </a:xfrm>
        </p:spPr>
        <p:txBody>
          <a:bodyPr vert="horz" lIns="91440" tIns="45720" rIns="91440" bIns="45720" rtlCol="0">
            <a:normAutofit/>
          </a:bodyPr>
          <a:lstStyle/>
          <a:p>
            <a:pPr marL="0" indent="0" algn="ctr">
              <a:buNone/>
            </a:pPr>
            <a:endParaRPr lang="en-US" sz="2400" dirty="0"/>
          </a:p>
          <a:p>
            <a:pPr marL="0" indent="0" algn="ctr">
              <a:buNone/>
            </a:pPr>
            <a:r>
              <a:rPr lang="en-US" sz="2400" b="1" dirty="0"/>
              <a:t>Grow within this community!</a:t>
            </a:r>
          </a:p>
          <a:p>
            <a:pPr marL="0" indent="0" algn="ctr">
              <a:buNone/>
            </a:pPr>
            <a:endParaRPr lang="en-US" sz="2400" b="1" dirty="0"/>
          </a:p>
          <a:p>
            <a:pPr marL="0" indent="0" algn="ctr">
              <a:buNone/>
            </a:pPr>
            <a:r>
              <a:rPr lang="en-US" sz="2400" b="1" dirty="0"/>
              <a:t>#SILICONPRAIRIE</a:t>
            </a:r>
          </a:p>
        </p:txBody>
      </p:sp>
      <p:sp>
        <p:nvSpPr>
          <p:cNvPr id="2062" name="Freeform: Shape 2056">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59" name="Freeform: Shape 2058">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2061" name="Freeform: Shape 2060">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63" name="Freeform: Shape 2062">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65" name="Freeform: Shape 2064">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2050" name="Picture 2">
            <a:extLst>
              <a:ext uri="{FF2B5EF4-FFF2-40B4-BE49-F238E27FC236}">
                <a16:creationId xmlns:a16="http://schemas.microsoft.com/office/drawing/2014/main" id="{BC3510CC-F3B5-86BE-9B63-ED342ED9A7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0812" r="12437" b="-1"/>
          <a:stretch/>
        </p:blipFill>
        <p:spPr bwMode="auto">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a:noFill/>
          <a:extLst>
            <a:ext uri="{909E8E84-426E-40DD-AFC4-6F175D3DCCD1}">
              <a14:hiddenFill xmlns:a14="http://schemas.microsoft.com/office/drawing/2010/main">
                <a:solidFill>
                  <a:srgbClr val="FFFFFF"/>
                </a:solidFill>
              </a14:hiddenFill>
            </a:ext>
          </a:extLst>
        </p:spPr>
      </p:pic>
      <p:sp>
        <p:nvSpPr>
          <p:cNvPr id="2067" name="Freeform: Shape 2066">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63478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2B3434-F8F9-99FE-EE03-6FEBA0868D95}"/>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rPr>
              <a:t>Slack Communities</a:t>
            </a:r>
          </a:p>
        </p:txBody>
      </p:sp>
      <p:graphicFrame>
        <p:nvGraphicFramePr>
          <p:cNvPr id="21" name="Content Placeholder 2">
            <a:extLst>
              <a:ext uri="{FF2B5EF4-FFF2-40B4-BE49-F238E27FC236}">
                <a16:creationId xmlns:a16="http://schemas.microsoft.com/office/drawing/2014/main" id="{DFA0C003-767A-B669-5555-9A8BD56CACE8}"/>
              </a:ext>
            </a:extLst>
          </p:cNvPr>
          <p:cNvGraphicFramePr>
            <a:graphicFrameLocks noGrp="1"/>
          </p:cNvGraphicFramePr>
          <p:nvPr>
            <p:ph idx="1"/>
            <p:extLst>
              <p:ext uri="{D42A27DB-BD31-4B8C-83A1-F6EECF244321}">
                <p14:modId xmlns:p14="http://schemas.microsoft.com/office/powerpoint/2010/main" val="2379784123"/>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953672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36B23E39-7B36-8A9E-F6E8-B743BB78387D}"/>
              </a:ext>
            </a:extLst>
          </p:cNvPr>
          <p:cNvGrpSpPr/>
          <p:nvPr/>
        </p:nvGrpSpPr>
        <p:grpSpPr>
          <a:xfrm>
            <a:off x="-1" y="-168442"/>
            <a:ext cx="12192001" cy="8019227"/>
            <a:chOff x="-1" y="-1141699"/>
            <a:chExt cx="12192001" cy="8019227"/>
          </a:xfrm>
        </p:grpSpPr>
        <p:pic>
          <p:nvPicPr>
            <p:cNvPr id="7" name="Picture 6" descr="A red and blue rectangle&#10;&#10;AI-generated content may be incorrect.">
              <a:extLst>
                <a:ext uri="{FF2B5EF4-FFF2-40B4-BE49-F238E27FC236}">
                  <a16:creationId xmlns:a16="http://schemas.microsoft.com/office/drawing/2014/main" id="{E4C76772-989D-8CB8-08EB-8F89462BE06A}"/>
                </a:ext>
              </a:extLst>
            </p:cNvPr>
            <p:cNvPicPr>
              <a:picLocks noChangeAspect="1"/>
            </p:cNvPicPr>
            <p:nvPr userDrawn="1"/>
          </p:nvPicPr>
          <p:blipFill>
            <a:blip r:embed="rId3"/>
            <a:stretch>
              <a:fillRect/>
            </a:stretch>
          </p:blipFill>
          <p:spPr>
            <a:xfrm>
              <a:off x="-1" y="-1141699"/>
              <a:ext cx="11350751" cy="7138214"/>
            </a:xfrm>
            <a:prstGeom prst="rect">
              <a:avLst/>
            </a:prstGeom>
          </p:spPr>
        </p:pic>
        <p:pic>
          <p:nvPicPr>
            <p:cNvPr id="8" name="Picture 7">
              <a:extLst>
                <a:ext uri="{FF2B5EF4-FFF2-40B4-BE49-F238E27FC236}">
                  <a16:creationId xmlns:a16="http://schemas.microsoft.com/office/drawing/2014/main" id="{DF171D78-2CF4-F1FA-DAB1-570DD9D31A29}"/>
                </a:ext>
              </a:extLst>
            </p:cNvPr>
            <p:cNvPicPr>
              <a:picLocks noChangeAspect="1"/>
            </p:cNvPicPr>
            <p:nvPr userDrawn="1"/>
          </p:nvPicPr>
          <p:blipFill>
            <a:blip r:embed="rId4"/>
            <a:stretch>
              <a:fillRect/>
            </a:stretch>
          </p:blipFill>
          <p:spPr>
            <a:xfrm>
              <a:off x="8810552" y="0"/>
              <a:ext cx="3381448" cy="6877528"/>
            </a:xfrm>
            <a:prstGeom prst="rect">
              <a:avLst/>
            </a:prstGeom>
          </p:spPr>
        </p:pic>
      </p:grpSp>
      <p:sp>
        <p:nvSpPr>
          <p:cNvPr id="2" name="Title 1">
            <a:extLst>
              <a:ext uri="{FF2B5EF4-FFF2-40B4-BE49-F238E27FC236}">
                <a16:creationId xmlns:a16="http://schemas.microsoft.com/office/drawing/2014/main" id="{1D59CE7A-24B6-339D-2B5C-4E8B5BCD4C13}"/>
              </a:ext>
            </a:extLst>
          </p:cNvPr>
          <p:cNvSpPr>
            <a:spLocks noGrp="1"/>
          </p:cNvSpPr>
          <p:nvPr>
            <p:ph type="title"/>
          </p:nvPr>
        </p:nvSpPr>
        <p:spPr>
          <a:xfrm>
            <a:off x="835151" y="1014195"/>
            <a:ext cx="10515600" cy="1133693"/>
          </a:xfrm>
        </p:spPr>
        <p:txBody>
          <a:bodyPr>
            <a:normAutofit/>
          </a:bodyPr>
          <a:lstStyle/>
          <a:p>
            <a:r>
              <a:rPr lang="en-US" sz="5200"/>
              <a:t>Thank you!</a:t>
            </a:r>
          </a:p>
        </p:txBody>
      </p:sp>
      <p:graphicFrame>
        <p:nvGraphicFramePr>
          <p:cNvPr id="21" name="Content Placeholder 2">
            <a:extLst>
              <a:ext uri="{FF2B5EF4-FFF2-40B4-BE49-F238E27FC236}">
                <a16:creationId xmlns:a16="http://schemas.microsoft.com/office/drawing/2014/main" id="{1DB9B191-6227-38EB-84E5-5FB22926CF36}"/>
              </a:ext>
            </a:extLst>
          </p:cNvPr>
          <p:cNvGraphicFramePr>
            <a:graphicFrameLocks noGrp="1"/>
          </p:cNvGraphicFramePr>
          <p:nvPr>
            <p:ph idx="1"/>
            <p:extLst>
              <p:ext uri="{D42A27DB-BD31-4B8C-83A1-F6EECF244321}">
                <p14:modId xmlns:p14="http://schemas.microsoft.com/office/powerpoint/2010/main" val="55488096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9" name="Picture 8" descr="A qr code on a white background&#10;&#10;AI-generated content may be incorrect.">
            <a:extLst>
              <a:ext uri="{FF2B5EF4-FFF2-40B4-BE49-F238E27FC236}">
                <a16:creationId xmlns:a16="http://schemas.microsoft.com/office/drawing/2014/main" id="{E65F29AF-C445-F52C-3381-6518ABED174A}"/>
              </a:ext>
            </a:extLst>
          </p:cNvPr>
          <p:cNvPicPr>
            <a:picLocks noChangeAspect="1"/>
          </p:cNvPicPr>
          <p:nvPr/>
        </p:nvPicPr>
        <p:blipFill>
          <a:blip r:embed="rId10"/>
          <a:stretch>
            <a:fillRect/>
          </a:stretch>
        </p:blipFill>
        <p:spPr>
          <a:xfrm>
            <a:off x="7627836" y="5326261"/>
            <a:ext cx="1647042" cy="1659243"/>
          </a:xfrm>
          <a:prstGeom prst="rect">
            <a:avLst/>
          </a:prstGeom>
        </p:spPr>
      </p:pic>
    </p:spTree>
    <p:extLst>
      <p:ext uri="{BB962C8B-B14F-4D97-AF65-F5344CB8AC3E}">
        <p14:creationId xmlns:p14="http://schemas.microsoft.com/office/powerpoint/2010/main" val="36936630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43AB91-3D25-5B82-05FF-1F025D98CDC9}"/>
              </a:ext>
            </a:extLst>
          </p:cNvPr>
          <p:cNvSpPr>
            <a:spLocks noGrp="1"/>
          </p:cNvSpPr>
          <p:nvPr>
            <p:ph type="title"/>
          </p:nvPr>
        </p:nvSpPr>
        <p:spPr>
          <a:xfrm>
            <a:off x="640080" y="325369"/>
            <a:ext cx="4368602" cy="1956841"/>
          </a:xfrm>
        </p:spPr>
        <p:txBody>
          <a:bodyPr anchor="b">
            <a:normAutofit/>
          </a:bodyPr>
          <a:lstStyle/>
          <a:p>
            <a:r>
              <a:rPr lang="en-US" sz="5400"/>
              <a:t>The Network Architect</a:t>
            </a:r>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8EFE821E-81F8-8618-D7B7-847C6DB1EC18}"/>
              </a:ext>
            </a:extLst>
          </p:cNvPr>
          <p:cNvSpPr>
            <a:spLocks noGrp="1"/>
          </p:cNvSpPr>
          <p:nvPr>
            <p:ph idx="1"/>
          </p:nvPr>
        </p:nvSpPr>
        <p:spPr>
          <a:xfrm>
            <a:off x="640080" y="2872899"/>
            <a:ext cx="4243589" cy="3320668"/>
          </a:xfrm>
        </p:spPr>
        <p:txBody>
          <a:bodyPr>
            <a:normAutofit/>
          </a:bodyPr>
          <a:lstStyle/>
          <a:p>
            <a:r>
              <a:rPr lang="en-US" sz="2200"/>
              <a:t>Aged like a war-time president</a:t>
            </a:r>
          </a:p>
          <a:p>
            <a:endParaRPr lang="en-US" sz="2200"/>
          </a:p>
          <a:p>
            <a:r>
              <a:rPr lang="en-US" sz="2200"/>
              <a:t>200+ customers</a:t>
            </a:r>
          </a:p>
          <a:p>
            <a:endParaRPr lang="en-US" sz="2200"/>
          </a:p>
          <a:p>
            <a:r>
              <a:rPr lang="en-US" sz="2200"/>
              <a:t>$ number of platforms</a:t>
            </a:r>
          </a:p>
          <a:p>
            <a:endParaRPr lang="en-US" sz="2200"/>
          </a:p>
          <a:p>
            <a:r>
              <a:rPr lang="en-US" sz="2200"/>
              <a:t>Automation </a:t>
            </a:r>
          </a:p>
          <a:p>
            <a:endParaRPr lang="en-US" sz="2200"/>
          </a:p>
          <a:p>
            <a:endParaRPr lang="en-US" sz="2200"/>
          </a:p>
          <a:p>
            <a:endParaRPr lang="en-US" sz="2200"/>
          </a:p>
          <a:p>
            <a:endParaRPr lang="en-US" sz="2200"/>
          </a:p>
        </p:txBody>
      </p:sp>
      <p:pic>
        <p:nvPicPr>
          <p:cNvPr id="5" name="Content Placeholder 4" descr="A person wearing a unicorn mask&#10;&#10;AI-generated content may be incorrect.">
            <a:extLst>
              <a:ext uri="{FF2B5EF4-FFF2-40B4-BE49-F238E27FC236}">
                <a16:creationId xmlns:a16="http://schemas.microsoft.com/office/drawing/2014/main" id="{E5064DE6-B037-62DF-A326-D42C031A9175}"/>
              </a:ext>
            </a:extLst>
          </p:cNvPr>
          <p:cNvPicPr>
            <a:picLocks noChangeAspect="1"/>
          </p:cNvPicPr>
          <p:nvPr/>
        </p:nvPicPr>
        <p:blipFill>
          <a:blip r:embed="rId3"/>
          <a:srcRect l="2856" r="3110"/>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3779386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F1C32-E919-03B5-CAED-B6ECF3CCDD39}"/>
              </a:ext>
            </a:extLst>
          </p:cNvPr>
          <p:cNvSpPr>
            <a:spLocks noGrp="1"/>
          </p:cNvSpPr>
          <p:nvPr>
            <p:ph type="title"/>
          </p:nvPr>
        </p:nvSpPr>
        <p:spPr/>
        <p:txBody>
          <a:bodyPr/>
          <a:lstStyle/>
          <a:p>
            <a:r>
              <a:rPr lang="en-US"/>
              <a:t>Addendum</a:t>
            </a:r>
          </a:p>
        </p:txBody>
      </p:sp>
      <p:pic>
        <p:nvPicPr>
          <p:cNvPr id="3076" name="Picture 4">
            <a:extLst>
              <a:ext uri="{FF2B5EF4-FFF2-40B4-BE49-F238E27FC236}">
                <a16:creationId xmlns:a16="http://schemas.microsoft.com/office/drawing/2014/main" id="{40359B9C-A0D0-162B-AD42-E507270ACA1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57916" y="1830758"/>
            <a:ext cx="8676167" cy="3196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4514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4C8EB-F413-2DEE-E2DF-1B74039056BE}"/>
              </a:ext>
            </a:extLst>
          </p:cNvPr>
          <p:cNvSpPr>
            <a:spLocks noGrp="1"/>
          </p:cNvSpPr>
          <p:nvPr>
            <p:ph type="title"/>
          </p:nvPr>
        </p:nvSpPr>
        <p:spPr/>
        <p:txBody>
          <a:bodyPr/>
          <a:lstStyle/>
          <a:p>
            <a:endParaRPr lang="en-US"/>
          </a:p>
        </p:txBody>
      </p:sp>
      <p:pic>
        <p:nvPicPr>
          <p:cNvPr id="4098" name="Picture 2">
            <a:extLst>
              <a:ext uri="{FF2B5EF4-FFF2-40B4-BE49-F238E27FC236}">
                <a16:creationId xmlns:a16="http://schemas.microsoft.com/office/drawing/2014/main" id="{3894D701-C762-91F8-9845-27A10503E9B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40472" y="1253331"/>
            <a:ext cx="831105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23378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79CDC-2936-9681-01EE-14105D7FCF64}"/>
              </a:ext>
            </a:extLst>
          </p:cNvPr>
          <p:cNvSpPr>
            <a:spLocks noGrp="1"/>
          </p:cNvSpPr>
          <p:nvPr>
            <p:ph type="title"/>
          </p:nvPr>
        </p:nvSpPr>
        <p:spPr/>
        <p:txBody>
          <a:bodyPr/>
          <a:lstStyle/>
          <a:p>
            <a:endParaRPr lang="en-US"/>
          </a:p>
        </p:txBody>
      </p:sp>
      <p:pic>
        <p:nvPicPr>
          <p:cNvPr id="6146" name="Picture 2">
            <a:extLst>
              <a:ext uri="{FF2B5EF4-FFF2-40B4-BE49-F238E27FC236}">
                <a16:creationId xmlns:a16="http://schemas.microsoft.com/office/drawing/2014/main" id="{22D53D1A-32CF-B937-495F-377274D67EC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70798" y="1485384"/>
            <a:ext cx="6650403"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37581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0A7965F-E374-073B-0FC8-A822628D46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AEB95C-73B4-0249-E2F6-D408175B77E6}"/>
              </a:ext>
            </a:extLst>
          </p:cNvPr>
          <p:cNvSpPr>
            <a:spLocks noGrp="1"/>
          </p:cNvSpPr>
          <p:nvPr>
            <p:ph type="title"/>
          </p:nvPr>
        </p:nvSpPr>
        <p:spPr>
          <a:xfrm>
            <a:off x="640080" y="325369"/>
            <a:ext cx="4368602" cy="1956841"/>
          </a:xfrm>
        </p:spPr>
        <p:txBody>
          <a:bodyPr anchor="b">
            <a:normAutofit fontScale="90000"/>
          </a:bodyPr>
          <a:lstStyle/>
          <a:p>
            <a:r>
              <a:rPr lang="en-US" sz="5400"/>
              <a:t>Best “Technical” Book </a:t>
            </a:r>
          </a:p>
        </p:txBody>
      </p:sp>
      <p:sp>
        <p:nvSpPr>
          <p:cNvPr id="4102" name="Content Placeholder 4101">
            <a:extLst>
              <a:ext uri="{FF2B5EF4-FFF2-40B4-BE49-F238E27FC236}">
                <a16:creationId xmlns:a16="http://schemas.microsoft.com/office/drawing/2014/main" id="{22F07328-8B94-A650-8C83-2E7223640962}"/>
              </a:ext>
            </a:extLst>
          </p:cNvPr>
          <p:cNvSpPr>
            <a:spLocks noGrp="1"/>
          </p:cNvSpPr>
          <p:nvPr>
            <p:ph idx="1"/>
          </p:nvPr>
        </p:nvSpPr>
        <p:spPr>
          <a:xfrm>
            <a:off x="640080" y="2872899"/>
            <a:ext cx="4243589" cy="3320668"/>
          </a:xfrm>
        </p:spPr>
        <p:txBody>
          <a:bodyPr>
            <a:normAutofit/>
          </a:bodyPr>
          <a:lstStyle/>
          <a:p>
            <a:r>
              <a:rPr lang="en-US" sz="2200"/>
              <a:t>“Re-thinking History” by Keith Jenkins</a:t>
            </a:r>
          </a:p>
          <a:p>
            <a:endParaRPr lang="en-US" sz="2200"/>
          </a:p>
          <a:p>
            <a:r>
              <a:rPr lang="en-US" sz="2200"/>
              <a:t>Does not mention routing once</a:t>
            </a:r>
          </a:p>
          <a:p>
            <a:endParaRPr lang="en-US" sz="2200"/>
          </a:p>
          <a:p>
            <a:r>
              <a:rPr lang="en-US" sz="2200"/>
              <a:t>Postmodern Historical Theory</a:t>
            </a:r>
          </a:p>
        </p:txBody>
      </p:sp>
      <p:pic>
        <p:nvPicPr>
          <p:cNvPr id="4098" name="Picture 2" descr="Rethinking History (Routledge Classics)">
            <a:extLst>
              <a:ext uri="{FF2B5EF4-FFF2-40B4-BE49-F238E27FC236}">
                <a16:creationId xmlns:a16="http://schemas.microsoft.com/office/drawing/2014/main" id="{25E5AEE4-941A-DAA3-11B4-F117BD285A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7846" r="2" b="17217"/>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4633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6" name="Rectangle 5135">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37A843-237D-DAAE-C2A5-95186343727D}"/>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Actual Best Technical Books</a:t>
            </a:r>
          </a:p>
        </p:txBody>
      </p:sp>
      <p:sp>
        <p:nvSpPr>
          <p:cNvPr id="5138"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8D383505-CCEF-5231-6D92-6F6F32CF596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658163" y="2560593"/>
            <a:ext cx="2749410" cy="3605784"/>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9A3AB742-90C2-D994-8CFA-BD6CFA28E7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3452" r="23889"/>
          <a:stretch/>
        </p:blipFill>
        <p:spPr bwMode="auto">
          <a:xfrm>
            <a:off x="2208082" y="2560593"/>
            <a:ext cx="3616704" cy="3605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693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AEAE1-EE43-4DA4-4CF4-7253FF6C8B41}"/>
              </a:ext>
            </a:extLst>
          </p:cNvPr>
          <p:cNvSpPr>
            <a:spLocks noGrp="1"/>
          </p:cNvSpPr>
          <p:nvPr>
            <p:ph type="title"/>
          </p:nvPr>
        </p:nvSpPr>
        <p:spPr/>
        <p:txBody>
          <a:bodyPr/>
          <a:lstStyle/>
          <a:p>
            <a:r>
              <a:rPr lang="en-US"/>
              <a:t>Table of Contents</a:t>
            </a:r>
          </a:p>
        </p:txBody>
      </p:sp>
      <p:sp>
        <p:nvSpPr>
          <p:cNvPr id="3" name="Content Placeholder 2">
            <a:extLst>
              <a:ext uri="{FF2B5EF4-FFF2-40B4-BE49-F238E27FC236}">
                <a16:creationId xmlns:a16="http://schemas.microsoft.com/office/drawing/2014/main" id="{2B903913-6C33-95DF-69CA-63A2B656DCFD}"/>
              </a:ext>
            </a:extLst>
          </p:cNvPr>
          <p:cNvSpPr>
            <a:spLocks noGrp="1"/>
          </p:cNvSpPr>
          <p:nvPr>
            <p:ph idx="1"/>
          </p:nvPr>
        </p:nvSpPr>
        <p:spPr/>
        <p:txBody>
          <a:bodyPr>
            <a:normAutofit fontScale="92500" lnSpcReduction="20000"/>
          </a:bodyPr>
          <a:lstStyle/>
          <a:p>
            <a:r>
              <a:rPr lang="en-US" b="1"/>
              <a:t>Business Goals (Setup)</a:t>
            </a:r>
          </a:p>
          <a:p>
            <a:pPr lvl="1"/>
            <a:r>
              <a:rPr lang="en-US"/>
              <a:t>Decision Makers / The Players</a:t>
            </a:r>
          </a:p>
          <a:p>
            <a:pPr lvl="1"/>
            <a:r>
              <a:rPr lang="en-US"/>
              <a:t>The Technical Sale to Leadership</a:t>
            </a:r>
          </a:p>
          <a:p>
            <a:pPr lvl="1"/>
            <a:endParaRPr lang="en-US" b="1"/>
          </a:p>
          <a:p>
            <a:r>
              <a:rPr lang="en-US" b="1"/>
              <a:t>Rally the Team (Buy-In)</a:t>
            </a:r>
            <a:endParaRPr lang="en-US"/>
          </a:p>
          <a:p>
            <a:pPr lvl="1"/>
            <a:r>
              <a:rPr lang="en-US"/>
              <a:t>Troubleshooting + Triage</a:t>
            </a:r>
          </a:p>
          <a:p>
            <a:pPr lvl="1"/>
            <a:r>
              <a:rPr lang="en-US"/>
              <a:t>Coworkers (Permanent / Temporary)</a:t>
            </a:r>
          </a:p>
          <a:p>
            <a:pPr lvl="1"/>
            <a:r>
              <a:rPr lang="en-US"/>
              <a:t>Support the Team</a:t>
            </a:r>
          </a:p>
          <a:p>
            <a:pPr lvl="1"/>
            <a:r>
              <a:rPr lang="en-US"/>
              <a:t>Wins and Fails</a:t>
            </a:r>
          </a:p>
          <a:p>
            <a:pPr marL="457200" lvl="1" indent="0">
              <a:buNone/>
            </a:pPr>
            <a:endParaRPr lang="en-US"/>
          </a:p>
          <a:p>
            <a:r>
              <a:rPr lang="en-US" b="1"/>
              <a:t>Managing a Project (Execution)</a:t>
            </a:r>
          </a:p>
          <a:p>
            <a:pPr lvl="1"/>
            <a:r>
              <a:rPr lang="en-US"/>
              <a:t>Waterfall + Agile Methodologies</a:t>
            </a:r>
          </a:p>
          <a:p>
            <a:pPr lvl="1"/>
            <a:r>
              <a:rPr lang="en-US"/>
              <a:t>Wins and Fails</a:t>
            </a:r>
          </a:p>
          <a:p>
            <a:pPr lvl="1"/>
            <a:endParaRPr lang="en-US"/>
          </a:p>
          <a:p>
            <a:pPr marL="457200" lvl="1" indent="0">
              <a:buNone/>
            </a:pPr>
            <a:endParaRPr lang="en-US"/>
          </a:p>
        </p:txBody>
      </p:sp>
    </p:spTree>
    <p:extLst>
      <p:ext uri="{BB962C8B-B14F-4D97-AF65-F5344CB8AC3E}">
        <p14:creationId xmlns:p14="http://schemas.microsoft.com/office/powerpoint/2010/main" val="425709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76CAB-1A55-41C0-7617-3DE9F2D428F4}"/>
              </a:ext>
            </a:extLst>
          </p:cNvPr>
          <p:cNvSpPr>
            <a:spLocks noGrp="1"/>
          </p:cNvSpPr>
          <p:nvPr>
            <p:ph type="title"/>
          </p:nvPr>
        </p:nvSpPr>
        <p:spPr>
          <a:xfrm>
            <a:off x="838200" y="365125"/>
            <a:ext cx="10515600" cy="1325563"/>
          </a:xfrm>
        </p:spPr>
        <p:txBody>
          <a:bodyPr anchor="b">
            <a:normAutofit/>
          </a:bodyPr>
          <a:lstStyle/>
          <a:p>
            <a:r>
              <a:rPr lang="en-US"/>
              <a:t>A Network Engineer*</a:t>
            </a:r>
          </a:p>
        </p:txBody>
      </p:sp>
      <p:sp>
        <p:nvSpPr>
          <p:cNvPr id="9" name="Content Placeholder 8">
            <a:extLst>
              <a:ext uri="{FF2B5EF4-FFF2-40B4-BE49-F238E27FC236}">
                <a16:creationId xmlns:a16="http://schemas.microsoft.com/office/drawing/2014/main" id="{27393925-DE63-3F91-68CA-3714E1E408D3}"/>
              </a:ext>
            </a:extLst>
          </p:cNvPr>
          <p:cNvSpPr>
            <a:spLocks noGrp="1"/>
          </p:cNvSpPr>
          <p:nvPr>
            <p:ph idx="1"/>
          </p:nvPr>
        </p:nvSpPr>
        <p:spPr>
          <a:xfrm>
            <a:off x="838200" y="1825625"/>
            <a:ext cx="10515600" cy="4351338"/>
          </a:xfrm>
        </p:spPr>
        <p:txBody>
          <a:bodyPr>
            <a:normAutofit/>
          </a:bodyPr>
          <a:lstStyle/>
          <a:p>
            <a:r>
              <a:rPr lang="en-US" dirty="0"/>
              <a:t>Certificate Driven</a:t>
            </a:r>
          </a:p>
          <a:p>
            <a:endParaRPr lang="en-US" dirty="0"/>
          </a:p>
          <a:p>
            <a:r>
              <a:rPr lang="en-US" dirty="0"/>
              <a:t>Console jockey</a:t>
            </a:r>
          </a:p>
          <a:p>
            <a:endParaRPr lang="en-US" dirty="0"/>
          </a:p>
          <a:p>
            <a:r>
              <a:rPr lang="en-US" dirty="0"/>
              <a:t>Ton of L2 + L3 experience</a:t>
            </a:r>
          </a:p>
          <a:p>
            <a:endParaRPr lang="en-US" dirty="0"/>
          </a:p>
          <a:p>
            <a:r>
              <a:rPr lang="en-US" dirty="0"/>
              <a:t>Limited managerial experience</a:t>
            </a:r>
          </a:p>
        </p:txBody>
      </p:sp>
      <p:sp>
        <p:nvSpPr>
          <p:cNvPr id="3" name="Title 1">
            <a:extLst>
              <a:ext uri="{FF2B5EF4-FFF2-40B4-BE49-F238E27FC236}">
                <a16:creationId xmlns:a16="http://schemas.microsoft.com/office/drawing/2014/main" id="{B70B15BA-8715-D326-93D0-469C09BBFB67}"/>
              </a:ext>
            </a:extLst>
          </p:cNvPr>
          <p:cNvSpPr txBox="1">
            <a:spLocks/>
          </p:cNvSpPr>
          <p:nvPr/>
        </p:nvSpPr>
        <p:spPr>
          <a:xfrm>
            <a:off x="6633178" y="837857"/>
            <a:ext cx="6057194" cy="83745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A Network Architect</a:t>
            </a:r>
          </a:p>
        </p:txBody>
      </p:sp>
      <p:sp>
        <p:nvSpPr>
          <p:cNvPr id="4" name="Content Placeholder 8">
            <a:extLst>
              <a:ext uri="{FF2B5EF4-FFF2-40B4-BE49-F238E27FC236}">
                <a16:creationId xmlns:a16="http://schemas.microsoft.com/office/drawing/2014/main" id="{8200B49F-CCB4-6EE6-A23B-314310B8A379}"/>
              </a:ext>
            </a:extLst>
          </p:cNvPr>
          <p:cNvSpPr txBox="1">
            <a:spLocks/>
          </p:cNvSpPr>
          <p:nvPr/>
        </p:nvSpPr>
        <p:spPr>
          <a:xfrm>
            <a:off x="6646915" y="1825625"/>
            <a:ext cx="5545085" cy="33206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Years of Experience</a:t>
            </a:r>
          </a:p>
          <a:p>
            <a:endParaRPr lang="en-US" dirty="0"/>
          </a:p>
          <a:p>
            <a:r>
              <a:rPr lang="en-US" dirty="0"/>
              <a:t>Works with leadership</a:t>
            </a:r>
          </a:p>
          <a:p>
            <a:endParaRPr lang="en-US" dirty="0"/>
          </a:p>
          <a:p>
            <a:r>
              <a:rPr lang="en-US" dirty="0"/>
              <a:t>Automation + Delegation</a:t>
            </a:r>
          </a:p>
          <a:p>
            <a:pPr marL="0" indent="0">
              <a:buNone/>
            </a:pPr>
            <a:endParaRPr lang="en-US" dirty="0"/>
          </a:p>
          <a:p>
            <a:r>
              <a:rPr lang="en-US" dirty="0"/>
              <a:t>A Project Manager</a:t>
            </a:r>
          </a:p>
        </p:txBody>
      </p:sp>
    </p:spTree>
    <p:extLst>
      <p:ext uri="{BB962C8B-B14F-4D97-AF65-F5344CB8AC3E}">
        <p14:creationId xmlns:p14="http://schemas.microsoft.com/office/powerpoint/2010/main" val="1352924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DED1B-29A6-DE82-F673-087296BCFB7B}"/>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62C0D867-6996-65CE-5482-FF112D3C2F5E}"/>
              </a:ext>
            </a:extLst>
          </p:cNvPr>
          <p:cNvGrpSpPr/>
          <p:nvPr/>
        </p:nvGrpSpPr>
        <p:grpSpPr>
          <a:xfrm>
            <a:off x="0" y="0"/>
            <a:ext cx="12192000" cy="6877528"/>
            <a:chOff x="0" y="0"/>
            <a:chExt cx="12192000" cy="6877528"/>
          </a:xfrm>
        </p:grpSpPr>
        <p:pic>
          <p:nvPicPr>
            <p:cNvPr id="5" name="Picture 4" descr="A red and blue rectangle&#10;&#10;AI-generated content may be incorrect.">
              <a:extLst>
                <a:ext uri="{FF2B5EF4-FFF2-40B4-BE49-F238E27FC236}">
                  <a16:creationId xmlns:a16="http://schemas.microsoft.com/office/drawing/2014/main" id="{BCEBE66F-DA61-5E7D-1BB4-B850CD7CE3DA}"/>
                </a:ext>
              </a:extLst>
            </p:cNvPr>
            <p:cNvPicPr>
              <a:picLocks noChangeAspect="1"/>
            </p:cNvPicPr>
            <p:nvPr userDrawn="1"/>
          </p:nvPicPr>
          <p:blipFill>
            <a:blip r:embed="rId3"/>
            <a:stretch>
              <a:fillRect/>
            </a:stretch>
          </p:blipFill>
          <p:spPr>
            <a:xfrm>
              <a:off x="0" y="0"/>
              <a:ext cx="10936224" cy="6877528"/>
            </a:xfrm>
            <a:prstGeom prst="rect">
              <a:avLst/>
            </a:prstGeom>
          </p:spPr>
        </p:pic>
        <p:pic>
          <p:nvPicPr>
            <p:cNvPr id="6" name="Picture 5">
              <a:extLst>
                <a:ext uri="{FF2B5EF4-FFF2-40B4-BE49-F238E27FC236}">
                  <a16:creationId xmlns:a16="http://schemas.microsoft.com/office/drawing/2014/main" id="{B08591B7-801B-9D7C-E5D9-F9498BA83CB6}"/>
                </a:ext>
              </a:extLst>
            </p:cNvPr>
            <p:cNvPicPr>
              <a:picLocks noChangeAspect="1"/>
            </p:cNvPicPr>
            <p:nvPr userDrawn="1"/>
          </p:nvPicPr>
          <p:blipFill>
            <a:blip r:embed="rId4"/>
            <a:stretch>
              <a:fillRect/>
            </a:stretch>
          </p:blipFill>
          <p:spPr>
            <a:xfrm>
              <a:off x="8810552" y="0"/>
              <a:ext cx="3381448" cy="6877528"/>
            </a:xfrm>
            <a:prstGeom prst="rect">
              <a:avLst/>
            </a:prstGeom>
          </p:spPr>
        </p:pic>
      </p:grpSp>
      <p:sp>
        <p:nvSpPr>
          <p:cNvPr id="2" name="Title 1">
            <a:extLst>
              <a:ext uri="{FF2B5EF4-FFF2-40B4-BE49-F238E27FC236}">
                <a16:creationId xmlns:a16="http://schemas.microsoft.com/office/drawing/2014/main" id="{852EC9AF-634C-4D5F-CE1F-3DEDF656EB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4E4536A-8227-703A-CE5D-F280EA0E804D}"/>
              </a:ext>
            </a:extLst>
          </p:cNvPr>
          <p:cNvSpPr>
            <a:spLocks noGrp="1"/>
          </p:cNvSpPr>
          <p:nvPr>
            <p:ph idx="1"/>
          </p:nvPr>
        </p:nvSpPr>
        <p:spPr/>
        <p:txBody>
          <a:bodyPr>
            <a:normAutofit/>
          </a:bodyPr>
          <a:lstStyle/>
          <a:p>
            <a:pPr marL="0" indent="0" algn="ctr">
              <a:buNone/>
            </a:pPr>
            <a:endParaRPr lang="en-US" sz="5400" b="1"/>
          </a:p>
          <a:p>
            <a:pPr marL="0" indent="0" algn="ctr">
              <a:buNone/>
            </a:pPr>
            <a:r>
              <a:rPr lang="en-US" sz="5400" b="1"/>
              <a:t>Business Goals</a:t>
            </a:r>
          </a:p>
        </p:txBody>
      </p:sp>
    </p:spTree>
    <p:extLst>
      <p:ext uri="{BB962C8B-B14F-4D97-AF65-F5344CB8AC3E}">
        <p14:creationId xmlns:p14="http://schemas.microsoft.com/office/powerpoint/2010/main" val="2885660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1D713-D88C-B13E-47B3-D632D1703FD1}"/>
              </a:ext>
            </a:extLst>
          </p:cNvPr>
          <p:cNvSpPr>
            <a:spLocks noGrp="1"/>
          </p:cNvSpPr>
          <p:nvPr>
            <p:ph type="title"/>
          </p:nvPr>
        </p:nvSpPr>
        <p:spPr/>
        <p:txBody>
          <a:bodyPr/>
          <a:lstStyle/>
          <a:p>
            <a:endParaRPr lang="en-US"/>
          </a:p>
        </p:txBody>
      </p:sp>
      <p:pic>
        <p:nvPicPr>
          <p:cNvPr id="6" name="Content Placeholder 5" descr="A red arrow pointing to different directions&#10;&#10;AI-generated content may be incorrect.">
            <a:extLst>
              <a:ext uri="{FF2B5EF4-FFF2-40B4-BE49-F238E27FC236}">
                <a16:creationId xmlns:a16="http://schemas.microsoft.com/office/drawing/2014/main" id="{47BCD071-6783-286F-F830-B920F62A3EA6}"/>
              </a:ext>
            </a:extLst>
          </p:cNvPr>
          <p:cNvPicPr>
            <a:picLocks noGrp="1" noChangeAspect="1"/>
          </p:cNvPicPr>
          <p:nvPr>
            <p:ph idx="1"/>
          </p:nvPr>
        </p:nvPicPr>
        <p:blipFill>
          <a:blip r:embed="rId3"/>
          <a:stretch>
            <a:fillRect/>
          </a:stretch>
        </p:blipFill>
        <p:spPr bwMode="auto">
          <a:xfrm>
            <a:off x="838200" y="441014"/>
            <a:ext cx="10639300" cy="5975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9773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53D52B-CCFD-A4EA-D63F-2350C206216B}"/>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4FB39C13-D66D-CD41-D049-1E9F59726921}"/>
              </a:ext>
            </a:extLst>
          </p:cNvPr>
          <p:cNvGrpSpPr/>
          <p:nvPr/>
        </p:nvGrpSpPr>
        <p:grpSpPr>
          <a:xfrm>
            <a:off x="0" y="0"/>
            <a:ext cx="12192000" cy="6877528"/>
            <a:chOff x="0" y="0"/>
            <a:chExt cx="12192000" cy="6877528"/>
          </a:xfrm>
        </p:grpSpPr>
        <p:pic>
          <p:nvPicPr>
            <p:cNvPr id="5" name="Picture 4" descr="A red and blue rectangle&#10;&#10;AI-generated content may be incorrect.">
              <a:extLst>
                <a:ext uri="{FF2B5EF4-FFF2-40B4-BE49-F238E27FC236}">
                  <a16:creationId xmlns:a16="http://schemas.microsoft.com/office/drawing/2014/main" id="{27FF76A2-3A33-DE39-DC56-E023ECBE4E65}"/>
                </a:ext>
              </a:extLst>
            </p:cNvPr>
            <p:cNvPicPr>
              <a:picLocks noChangeAspect="1"/>
            </p:cNvPicPr>
            <p:nvPr userDrawn="1"/>
          </p:nvPicPr>
          <p:blipFill>
            <a:blip r:embed="rId3"/>
            <a:stretch>
              <a:fillRect/>
            </a:stretch>
          </p:blipFill>
          <p:spPr>
            <a:xfrm>
              <a:off x="0" y="0"/>
              <a:ext cx="10936224" cy="6877528"/>
            </a:xfrm>
            <a:prstGeom prst="rect">
              <a:avLst/>
            </a:prstGeom>
          </p:spPr>
        </p:pic>
        <p:pic>
          <p:nvPicPr>
            <p:cNvPr id="6" name="Picture 5">
              <a:extLst>
                <a:ext uri="{FF2B5EF4-FFF2-40B4-BE49-F238E27FC236}">
                  <a16:creationId xmlns:a16="http://schemas.microsoft.com/office/drawing/2014/main" id="{07E08F6B-AE76-4408-80AE-0487D4A6836F}"/>
                </a:ext>
              </a:extLst>
            </p:cNvPr>
            <p:cNvPicPr>
              <a:picLocks noChangeAspect="1"/>
            </p:cNvPicPr>
            <p:nvPr userDrawn="1"/>
          </p:nvPicPr>
          <p:blipFill>
            <a:blip r:embed="rId4"/>
            <a:stretch>
              <a:fillRect/>
            </a:stretch>
          </p:blipFill>
          <p:spPr>
            <a:xfrm>
              <a:off x="8810552" y="0"/>
              <a:ext cx="3381448" cy="6877528"/>
            </a:xfrm>
            <a:prstGeom prst="rect">
              <a:avLst/>
            </a:prstGeom>
          </p:spPr>
        </p:pic>
      </p:grpSp>
      <p:sp>
        <p:nvSpPr>
          <p:cNvPr id="2" name="Title 1">
            <a:extLst>
              <a:ext uri="{FF2B5EF4-FFF2-40B4-BE49-F238E27FC236}">
                <a16:creationId xmlns:a16="http://schemas.microsoft.com/office/drawing/2014/main" id="{7D4D390F-1BCF-D4F3-B45E-25F52064C2A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9FA7AD5-1216-A49A-0808-3678CC9C1F65}"/>
              </a:ext>
            </a:extLst>
          </p:cNvPr>
          <p:cNvSpPr>
            <a:spLocks noGrp="1"/>
          </p:cNvSpPr>
          <p:nvPr>
            <p:ph idx="1"/>
          </p:nvPr>
        </p:nvSpPr>
        <p:spPr/>
        <p:txBody>
          <a:bodyPr>
            <a:normAutofit/>
          </a:bodyPr>
          <a:lstStyle/>
          <a:p>
            <a:pPr marL="0" indent="0" algn="ctr">
              <a:buNone/>
            </a:pPr>
            <a:endParaRPr lang="en-US" sz="5400"/>
          </a:p>
          <a:p>
            <a:pPr marL="0" indent="0" algn="ctr">
              <a:buNone/>
            </a:pPr>
            <a:r>
              <a:rPr lang="en-US" sz="5400" b="1"/>
              <a:t>Decision Makers</a:t>
            </a:r>
          </a:p>
          <a:p>
            <a:pPr marL="0" indent="0" algn="ctr">
              <a:buNone/>
            </a:pPr>
            <a:r>
              <a:rPr lang="en-US" sz="3600"/>
              <a:t>(The C-Suite Discussion)</a:t>
            </a:r>
          </a:p>
        </p:txBody>
      </p:sp>
    </p:spTree>
    <p:extLst>
      <p:ext uri="{BB962C8B-B14F-4D97-AF65-F5344CB8AC3E}">
        <p14:creationId xmlns:p14="http://schemas.microsoft.com/office/powerpoint/2010/main" val="1267801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6BAA3B0-6D93-919A-076D-BF493FBDC7F6}"/>
            </a:ext>
          </a:extLst>
        </p:cNvPr>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ED4744-2D24-D0F0-D1DF-2C3E3768EF0B}"/>
              </a:ext>
            </a:extLst>
          </p:cNvPr>
          <p:cNvSpPr>
            <a:spLocks noGrp="1"/>
          </p:cNvSpPr>
          <p:nvPr>
            <p:ph type="title"/>
          </p:nvPr>
        </p:nvSpPr>
        <p:spPr>
          <a:xfrm>
            <a:off x="640080" y="325369"/>
            <a:ext cx="4368602" cy="1956841"/>
          </a:xfrm>
        </p:spPr>
        <p:txBody>
          <a:bodyPr anchor="b">
            <a:normAutofit/>
          </a:bodyPr>
          <a:lstStyle/>
          <a:p>
            <a:r>
              <a:rPr lang="en-US" sz="5400"/>
              <a:t>The Players</a:t>
            </a:r>
          </a:p>
        </p:txBody>
      </p:sp>
      <p:sp>
        <p:nvSpPr>
          <p:cNvPr id="308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Content Placeholder 1029">
            <a:extLst>
              <a:ext uri="{FF2B5EF4-FFF2-40B4-BE49-F238E27FC236}">
                <a16:creationId xmlns:a16="http://schemas.microsoft.com/office/drawing/2014/main" id="{50A98562-6379-0C34-C372-8999A5B1102A}"/>
              </a:ext>
            </a:extLst>
          </p:cNvPr>
          <p:cNvSpPr>
            <a:spLocks noGrp="1"/>
          </p:cNvSpPr>
          <p:nvPr>
            <p:ph idx="1"/>
          </p:nvPr>
        </p:nvSpPr>
        <p:spPr>
          <a:xfrm>
            <a:off x="640080" y="2872899"/>
            <a:ext cx="4243589" cy="3320668"/>
          </a:xfrm>
        </p:spPr>
        <p:txBody>
          <a:bodyPr>
            <a:normAutofit/>
          </a:bodyPr>
          <a:lstStyle/>
          <a:p>
            <a:r>
              <a:rPr lang="en-US" sz="2200"/>
              <a:t>CTO / CIO / CISO</a:t>
            </a:r>
          </a:p>
          <a:p>
            <a:endParaRPr lang="en-US" sz="2200"/>
          </a:p>
          <a:p>
            <a:r>
              <a:rPr lang="en-US" sz="2200"/>
              <a:t>Chief Technology Officer / Chief Information Officer / Chief Information Security Officer</a:t>
            </a:r>
          </a:p>
          <a:p>
            <a:endParaRPr lang="en-US" sz="2200"/>
          </a:p>
          <a:p>
            <a:r>
              <a:rPr lang="en-US" sz="2200"/>
              <a:t>Controls the direction of IT</a:t>
            </a:r>
          </a:p>
        </p:txBody>
      </p:sp>
      <p:pic>
        <p:nvPicPr>
          <p:cNvPr id="3074" name="Picture 2">
            <a:extLst>
              <a:ext uri="{FF2B5EF4-FFF2-40B4-BE49-F238E27FC236}">
                <a16:creationId xmlns:a16="http://schemas.microsoft.com/office/drawing/2014/main" id="{1246D0B5-AB69-FCCB-02BA-C65C85D2D3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7311"/>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227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4613</TotalTime>
  <Words>6680</Words>
  <Application>Microsoft Macintosh PowerPoint</Application>
  <PresentationFormat>Widescreen</PresentationFormat>
  <Paragraphs>604</Paragraphs>
  <Slides>39</Slides>
  <Notes>39</Notes>
  <HiddenSlides>5</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Aptos</vt:lpstr>
      <vt:lpstr>Aptos Display</vt:lpstr>
      <vt:lpstr>Arial</vt:lpstr>
      <vt:lpstr>DDG_ProximaNova</vt:lpstr>
      <vt:lpstr>Office Theme</vt:lpstr>
      <vt:lpstr>Keys to the Kingdom: Becoming a Network Architect</vt:lpstr>
      <vt:lpstr>The Journey</vt:lpstr>
      <vt:lpstr>Technical </vt:lpstr>
      <vt:lpstr>Table of Contents</vt:lpstr>
      <vt:lpstr>A Network Engineer*</vt:lpstr>
      <vt:lpstr>PowerPoint Presentation</vt:lpstr>
      <vt:lpstr>PowerPoint Presentation</vt:lpstr>
      <vt:lpstr>PowerPoint Presentation</vt:lpstr>
      <vt:lpstr>The Players</vt:lpstr>
      <vt:lpstr>PowerPoint Presentation</vt:lpstr>
      <vt:lpstr>The Players</vt:lpstr>
      <vt:lpstr>Financial Considerations</vt:lpstr>
      <vt:lpstr>The Technical Sale to Leadership</vt:lpstr>
      <vt:lpstr>PowerPoint Presentation</vt:lpstr>
      <vt:lpstr>Network Omniscience</vt:lpstr>
      <vt:lpstr>PowerPoint Presentation</vt:lpstr>
      <vt:lpstr>PowerPoint Presentation</vt:lpstr>
      <vt:lpstr>PowerPoint Presentation</vt:lpstr>
      <vt:lpstr>PowerPoint Presentation</vt:lpstr>
      <vt:lpstr>PowerPoint Presentation</vt:lpstr>
      <vt:lpstr>Meet Coworkers Where They Are</vt:lpstr>
      <vt:lpstr>Support the Team </vt:lpstr>
      <vt:lpstr>Wins and Fails</vt:lpstr>
      <vt:lpstr>PowerPoint Presentation</vt:lpstr>
      <vt:lpstr>PowerPoint Presentation</vt:lpstr>
      <vt:lpstr>PowerPoint Presentation</vt:lpstr>
      <vt:lpstr>PowerPoint Presentation</vt:lpstr>
      <vt:lpstr>Wins and Fails</vt:lpstr>
      <vt:lpstr>Saying “No!”</vt:lpstr>
      <vt:lpstr>WHO IS A NETWORK ARCHITECT?</vt:lpstr>
      <vt:lpstr>Bonus:</vt:lpstr>
      <vt:lpstr>Slack Communities</vt:lpstr>
      <vt:lpstr>Thank you!</vt:lpstr>
      <vt:lpstr>The Network Architect</vt:lpstr>
      <vt:lpstr>Addendum</vt:lpstr>
      <vt:lpstr>PowerPoint Presentation</vt:lpstr>
      <vt:lpstr>PowerPoint Presentation</vt:lpstr>
      <vt:lpstr>Best “Technical” Book </vt:lpstr>
      <vt:lpstr>Actual Best Technical Books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Mike Courtney</dc:creator>
  <cp:lastModifiedBy>Mike Courtney</cp:lastModifiedBy>
  <cp:revision>40</cp:revision>
  <dcterms:created xsi:type="dcterms:W3CDTF">2025-03-26T18:26:22Z</dcterms:created>
  <dcterms:modified xsi:type="dcterms:W3CDTF">2025-04-16T19:50:03Z</dcterms:modified>
</cp:coreProperties>
</file>